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7" r:id="rId3"/>
    <p:sldId id="258" r:id="rId4"/>
    <p:sldId id="284" r:id="rId5"/>
    <p:sldId id="269" r:id="rId6"/>
    <p:sldId id="270" r:id="rId7"/>
    <p:sldId id="261" r:id="rId8"/>
    <p:sldId id="271" r:id="rId9"/>
    <p:sldId id="279" r:id="rId10"/>
    <p:sldId id="272" r:id="rId11"/>
    <p:sldId id="273" r:id="rId12"/>
    <p:sldId id="262" r:id="rId13"/>
    <p:sldId id="275" r:id="rId14"/>
    <p:sldId id="274" r:id="rId15"/>
    <p:sldId id="276" r:id="rId16"/>
    <p:sldId id="280" r:id="rId17"/>
    <p:sldId id="264" r:id="rId18"/>
    <p:sldId id="283" r:id="rId19"/>
    <p:sldId id="285"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79" autoAdjust="0"/>
  </p:normalViewPr>
  <p:slideViewPr>
    <p:cSldViewPr snapToGrid="0" snapToObjects="1">
      <p:cViewPr varScale="1">
        <p:scale>
          <a:sx n="108" d="100"/>
          <a:sy n="108" d="100"/>
        </p:scale>
        <p:origin x="-14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29CBC-9762-1046-B318-5960FFE282BC}" type="datetimeFigureOut">
              <a:rPr lang="en-US" smtClean="0"/>
              <a:t>7/25/12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6CA24F-8C1F-8241-A9C1-13EB81183663}" type="slidenum">
              <a:rPr lang="en-US" smtClean="0"/>
              <a:t>‹#›</a:t>
            </a:fld>
            <a:endParaRPr lang="en-US"/>
          </a:p>
        </p:txBody>
      </p:sp>
    </p:spTree>
    <p:extLst>
      <p:ext uri="{BB962C8B-B14F-4D97-AF65-F5344CB8AC3E}">
        <p14:creationId xmlns:p14="http://schemas.microsoft.com/office/powerpoint/2010/main" val="8538425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want to describe the OPULS project and invite you to attend the Town Hall meeting we're having on Thursday where we will solicit input for the project's direction. </a:t>
            </a:r>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1</a:t>
            </a:fld>
            <a:endParaRPr lang="en-US"/>
          </a:p>
        </p:txBody>
      </p:sp>
    </p:spTree>
    <p:extLst>
      <p:ext uri="{BB962C8B-B14F-4D97-AF65-F5344CB8AC3E}">
        <p14:creationId xmlns:p14="http://schemas.microsoft.com/office/powerpoint/2010/main" val="100907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use domain-neutral data models? Because they provide a very high degree of mechanical interoperability and thus can be used to transport data that use a number of different domain-specific models.</a:t>
            </a:r>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10</a:t>
            </a:fld>
            <a:endParaRPr lang="en-US"/>
          </a:p>
        </p:txBody>
      </p:sp>
    </p:spTree>
    <p:extLst>
      <p:ext uri="{BB962C8B-B14F-4D97-AF65-F5344CB8AC3E}">
        <p14:creationId xmlns:p14="http://schemas.microsoft.com/office/powerpoint/2010/main" val="248012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have to do with OPULS? DAP4 uses a domain-neutral data model but will add higher layers that embody additional semantics. DAP4 will retain a high level of machine-level interoperability through the lower layer.</a:t>
            </a:r>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11</a:t>
            </a:fld>
            <a:endParaRPr lang="en-US"/>
          </a:p>
        </p:txBody>
      </p:sp>
    </p:spTree>
    <p:extLst>
      <p:ext uri="{BB962C8B-B14F-4D97-AF65-F5344CB8AC3E}">
        <p14:creationId xmlns:p14="http://schemas.microsoft.com/office/powerpoint/2010/main" val="2683794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Practically speaking, this means that tools like IDV or Matlab will be able to access a wider range of data using DAP4 than they can now using DAP2.</a:t>
            </a:r>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12</a:t>
            </a:fld>
            <a:endParaRPr lang="en-US"/>
          </a:p>
        </p:txBody>
      </p:sp>
    </p:spTree>
    <p:extLst>
      <p:ext uri="{BB962C8B-B14F-4D97-AF65-F5344CB8AC3E}">
        <p14:creationId xmlns:p14="http://schemas.microsoft.com/office/powerpoint/2010/main" val="136786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DAP4 goes further than DAP2 in other ways. DAP2 largely ignored everything but access, leaving cataloging, searching, and subscription services up to the other efforts.</a:t>
            </a:r>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13</a:t>
            </a:fld>
            <a:endParaRPr lang="en-US"/>
          </a:p>
        </p:txBody>
      </p:sp>
    </p:spTree>
    <p:extLst>
      <p:ext uri="{BB962C8B-B14F-4D97-AF65-F5344CB8AC3E}">
        <p14:creationId xmlns:p14="http://schemas.microsoft.com/office/powerpoint/2010/main" val="2208828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a more comprehensive data model, DAP4 also will specify a richer set of // web services than its predecessor. It will utilize the existing web-services ecosystem, exploiting Atom, OpenSearch, the Linked Open Data effort and more.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have just begun to investigate these web services and our town hall session will solicit input on which are most important. </a:t>
            </a:r>
          </a:p>
          <a:p>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14</a:t>
            </a:fld>
            <a:endParaRPr lang="en-US"/>
          </a:p>
        </p:txBody>
      </p:sp>
    </p:spTree>
    <p:extLst>
      <p:ext uri="{BB962C8B-B14F-4D97-AF65-F5344CB8AC3E}">
        <p14:creationId xmlns:p14="http://schemas.microsoft.com/office/powerpoint/2010/main" val="2518784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DAP servers that offer processing capabilities already have been successful in several contexts but each implementation has been unique and this reduces interoperability.</a:t>
            </a:r>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15</a:t>
            </a:fld>
            <a:endParaRPr lang="en-US"/>
          </a:p>
        </p:txBody>
      </p:sp>
    </p:spTree>
    <p:extLst>
      <p:ext uri="{BB962C8B-B14F-4D97-AF65-F5344CB8AC3E}">
        <p14:creationId xmlns:p14="http://schemas.microsoft.com/office/powerpoint/2010/main" val="3031294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Despite the technical challenges, we think greater standardization of processing capabilities can elevate online data access to a new level of utility.</a:t>
            </a:r>
          </a:p>
          <a:p>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16</a:t>
            </a:fld>
            <a:endParaRPr lang="en-US"/>
          </a:p>
        </p:txBody>
      </p:sp>
    </p:spTree>
    <p:extLst>
      <p:ext uri="{BB962C8B-B14F-4D97-AF65-F5344CB8AC3E}">
        <p14:creationId xmlns:p14="http://schemas.microsoft.com/office/powerpoint/2010/main" val="2780126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OPULS project includes a subsetting facility for irregular-meshes . We have implemented this as a server function. While this is an important capability, it is only the beginning of what is possible.</a:t>
            </a:r>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17</a:t>
            </a:fld>
            <a:endParaRPr lang="en-US"/>
          </a:p>
        </p:txBody>
      </p:sp>
    </p:spTree>
    <p:extLst>
      <p:ext uri="{BB962C8B-B14F-4D97-AF65-F5344CB8AC3E}">
        <p14:creationId xmlns:p14="http://schemas.microsoft.com/office/powerpoint/2010/main" val="1004832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OPULS we are seeking community input for both web services and server processing functions. We want</a:t>
            </a:r>
            <a:r>
              <a:rPr lang="en-US" baseline="0" dirty="0" smtClean="0"/>
              <a:t> to know what should be part of the DAP4 protocol suite based on your experience.</a:t>
            </a:r>
            <a:endParaRPr lang="en-US" dirty="0" smtClean="0"/>
          </a:p>
          <a:p>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18</a:t>
            </a:fld>
            <a:endParaRPr lang="en-US"/>
          </a:p>
        </p:txBody>
      </p:sp>
    </p:spTree>
    <p:extLst>
      <p:ext uri="{BB962C8B-B14F-4D97-AF65-F5344CB8AC3E}">
        <p14:creationId xmlns:p14="http://schemas.microsoft.com/office/powerpoint/2010/main" val="1186284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Tomorrow we will hold a Town Hall meeting where you can provide input. Which of the common web services can/should be integrated into DAP4 and which server functions would be most useful?</a:t>
            </a:r>
          </a:p>
        </p:txBody>
      </p:sp>
      <p:sp>
        <p:nvSpPr>
          <p:cNvPr id="4" name="Slide Number Placeholder 3"/>
          <p:cNvSpPr>
            <a:spLocks noGrp="1"/>
          </p:cNvSpPr>
          <p:nvPr>
            <p:ph type="sldNum" sz="quarter" idx="10"/>
          </p:nvPr>
        </p:nvSpPr>
        <p:spPr/>
        <p:txBody>
          <a:bodyPr/>
          <a:lstStyle/>
          <a:p>
            <a:fld id="{A16CA24F-8C1F-8241-A9C1-13EB81183663}" type="slidenum">
              <a:rPr lang="en-US" smtClean="0"/>
              <a:t>19</a:t>
            </a:fld>
            <a:endParaRPr lang="en-US"/>
          </a:p>
        </p:txBody>
      </p:sp>
    </p:spTree>
    <p:extLst>
      <p:ext uri="{BB962C8B-B14F-4D97-AF65-F5344CB8AC3E}">
        <p14:creationId xmlns:p14="http://schemas.microsoft.com/office/powerpoint/2010/main" val="118628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OPULS? The name "OPULS" stands for "OPeNDAP/Unidata Linked Servers" and, as the name suggests, it is a joint project between OPeNDAP and Unidata, funded by NOAA, to develop a new level of data-access functionality. However, when you read the project summary, one thing stands out  - data.</a:t>
            </a:r>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2</a:t>
            </a:fld>
            <a:endParaRPr lang="en-US"/>
          </a:p>
        </p:txBody>
      </p:sp>
    </p:spTree>
    <p:extLst>
      <p:ext uri="{BB962C8B-B14F-4D97-AF65-F5344CB8AC3E}">
        <p14:creationId xmlns:p14="http://schemas.microsoft.com/office/powerpoint/2010/main" val="3798800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goals of OPULS are to embrace data provision, using web services, and data access, via browsers and applications. By integrating data provision more tightly with existing web services, we will simplify integrating data with the larger web ecosystem. </a:t>
            </a:r>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3</a:t>
            </a:fld>
            <a:endParaRPr lang="en-US"/>
          </a:p>
        </p:txBody>
      </p:sp>
    </p:spTree>
    <p:extLst>
      <p:ext uri="{BB962C8B-B14F-4D97-AF65-F5344CB8AC3E}">
        <p14:creationId xmlns:p14="http://schemas.microsoft.com/office/powerpoint/2010/main" val="240031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the same time, supporting access using applications (and not just browsers) is a valuable underpinning for data analysis and even data synthesis (i.e., creating new data by merging or otherwise adding value to existing data).</a:t>
            </a:r>
          </a:p>
          <a:p>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4</a:t>
            </a:fld>
            <a:endParaRPr lang="en-US"/>
          </a:p>
        </p:txBody>
      </p:sp>
    </p:spTree>
    <p:extLst>
      <p:ext uri="{BB962C8B-B14F-4D97-AF65-F5344CB8AC3E}">
        <p14:creationId xmlns:p14="http://schemas.microsoft.com/office/powerpoint/2010/main" val="262445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cover three things today: First how our work in OPULS will enable more data to be accessed; Second, how widely used web services will make that access more powerful; and third, how you can participate in the ongoing effort - without attending a single </a:t>
            </a:r>
            <a:r>
              <a:rPr lang="en-US" dirty="0" err="1" smtClean="0"/>
              <a:t>telecon</a:t>
            </a:r>
            <a:r>
              <a:rPr lang="en-US" dirty="0" smtClean="0"/>
              <a:t> ;-)</a:t>
            </a:r>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5</a:t>
            </a:fld>
            <a:endParaRPr lang="en-US"/>
          </a:p>
        </p:txBody>
      </p:sp>
    </p:spTree>
    <p:extLst>
      <p:ext uri="{BB962C8B-B14F-4D97-AF65-F5344CB8AC3E}">
        <p14:creationId xmlns:p14="http://schemas.microsoft.com/office/powerpoint/2010/main" val="88839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technology emerging from OPULS is called DAP4 - a successor to DAP2 - and is a set of specifications and/or protocols for a data model and a set of web services.</a:t>
            </a:r>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6</a:t>
            </a:fld>
            <a:endParaRPr lang="en-US"/>
          </a:p>
        </p:txBody>
      </p:sp>
    </p:spTree>
    <p:extLst>
      <p:ext uri="{BB962C8B-B14F-4D97-AF65-F5344CB8AC3E}">
        <p14:creationId xmlns:p14="http://schemas.microsoft.com/office/powerpoint/2010/main" val="303362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data model is an abstraction detailing how data are organized and accessed. A data model is akin to a data structure. This fostered DAP2’s close association with programming languages and DAP4 extends the tradition.</a:t>
            </a:r>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7</a:t>
            </a:fld>
            <a:endParaRPr lang="en-US"/>
          </a:p>
        </p:txBody>
      </p:sp>
    </p:spTree>
    <p:extLst>
      <p:ext uri="{BB962C8B-B14F-4D97-AF65-F5344CB8AC3E}">
        <p14:creationId xmlns:p14="http://schemas.microsoft.com/office/powerpoint/2010/main" val="2733985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access is often characterized as either domain-neutral or domain specific. In fact, those are not really two different access modes, but two different data models. A domain-neutral data model organizes information based on general computational requirements - similar to a programming language. </a:t>
            </a:r>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8</a:t>
            </a:fld>
            <a:endParaRPr lang="en-US"/>
          </a:p>
        </p:txBody>
      </p:sp>
    </p:spTree>
    <p:extLst>
      <p:ext uri="{BB962C8B-B14F-4D97-AF65-F5344CB8AC3E}">
        <p14:creationId xmlns:p14="http://schemas.microsoft.com/office/powerpoint/2010/main" val="3583754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domain-specific model organizes information for use within a given domain based on common practices.</a:t>
            </a:r>
          </a:p>
          <a:p>
            <a:endParaRPr lang="en-US" dirty="0"/>
          </a:p>
        </p:txBody>
      </p:sp>
      <p:sp>
        <p:nvSpPr>
          <p:cNvPr id="4" name="Slide Number Placeholder 3"/>
          <p:cNvSpPr>
            <a:spLocks noGrp="1"/>
          </p:cNvSpPr>
          <p:nvPr>
            <p:ph type="sldNum" sz="quarter" idx="10"/>
          </p:nvPr>
        </p:nvSpPr>
        <p:spPr/>
        <p:txBody>
          <a:bodyPr/>
          <a:lstStyle/>
          <a:p>
            <a:fld id="{A16CA24F-8C1F-8241-A9C1-13EB81183663}" type="slidenum">
              <a:rPr lang="en-US" smtClean="0"/>
              <a:t>9</a:t>
            </a:fld>
            <a:endParaRPr lang="en-US"/>
          </a:p>
        </p:txBody>
      </p:sp>
    </p:spTree>
    <p:extLst>
      <p:ext uri="{BB962C8B-B14F-4D97-AF65-F5344CB8AC3E}">
        <p14:creationId xmlns:p14="http://schemas.microsoft.com/office/powerpoint/2010/main" val="260848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C7E15B-9FF1-934F-AEF6-E027D788D459}" type="datetimeFigureOut">
              <a:rPr lang="en-US" smtClean="0"/>
              <a:t>7/25/12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233445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7E15B-9FF1-934F-AEF6-E027D788D459}" type="datetimeFigureOut">
              <a:rPr lang="en-US" smtClean="0"/>
              <a:t>7/25/12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173029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7E15B-9FF1-934F-AEF6-E027D788D459}" type="datetimeFigureOut">
              <a:rPr lang="en-US" smtClean="0"/>
              <a:t>7/25/12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31797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C7E15B-9FF1-934F-AEF6-E027D788D459}" type="datetimeFigureOut">
              <a:rPr lang="en-US" smtClean="0"/>
              <a:t>7/25/12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52302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C7E15B-9FF1-934F-AEF6-E027D788D459}" type="datetimeFigureOut">
              <a:rPr lang="en-US" smtClean="0"/>
              <a:t>7/25/12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123699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C7E15B-9FF1-934F-AEF6-E027D788D459}" type="datetimeFigureOut">
              <a:rPr lang="en-US" smtClean="0"/>
              <a:t>7/25/12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92718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C7E15B-9FF1-934F-AEF6-E027D788D459}" type="datetimeFigureOut">
              <a:rPr lang="en-US" smtClean="0"/>
              <a:t>7/25/12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424854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C7E15B-9FF1-934F-AEF6-E027D788D459}" type="datetimeFigureOut">
              <a:rPr lang="en-US" smtClean="0"/>
              <a:t>7/25/12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361042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7E15B-9FF1-934F-AEF6-E027D788D459}" type="datetimeFigureOut">
              <a:rPr lang="en-US" smtClean="0"/>
              <a:t>7/25/12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350141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7E15B-9FF1-934F-AEF6-E027D788D459}" type="datetimeFigureOut">
              <a:rPr lang="en-US" smtClean="0"/>
              <a:t>7/25/12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390217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C7E15B-9FF1-934F-AEF6-E027D788D459}" type="datetimeFigureOut">
              <a:rPr lang="en-US" smtClean="0"/>
              <a:t>7/25/12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04345-F709-164A-87D5-3EAAA738CEF9}" type="slidenum">
              <a:rPr lang="en-US" smtClean="0"/>
              <a:t>‹#›</a:t>
            </a:fld>
            <a:endParaRPr lang="en-US"/>
          </a:p>
        </p:txBody>
      </p:sp>
    </p:spTree>
    <p:extLst>
      <p:ext uri="{BB962C8B-B14F-4D97-AF65-F5344CB8AC3E}">
        <p14:creationId xmlns:p14="http://schemas.microsoft.com/office/powerpoint/2010/main" val="31596420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7E15B-9FF1-934F-AEF6-E027D788D459}" type="datetimeFigureOut">
              <a:rPr lang="en-US" smtClean="0"/>
              <a:t>7/25/12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04345-F709-164A-87D5-3EAAA738CEF9}" type="slidenum">
              <a:rPr lang="en-US" smtClean="0"/>
              <a:t>‹#›</a:t>
            </a:fld>
            <a:endParaRPr lang="en-US"/>
          </a:p>
        </p:txBody>
      </p:sp>
    </p:spTree>
    <p:extLst>
      <p:ext uri="{BB962C8B-B14F-4D97-AF65-F5344CB8AC3E}">
        <p14:creationId xmlns:p14="http://schemas.microsoft.com/office/powerpoint/2010/main" val="2951836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9662"/>
            <a:ext cx="7772400" cy="1470025"/>
          </a:xfrm>
        </p:spPr>
        <p:txBody>
          <a:bodyPr>
            <a:normAutofit/>
          </a:bodyPr>
          <a:lstStyle/>
          <a:p>
            <a:r>
              <a:rPr lang="en-US" sz="4800" dirty="0" smtClean="0">
                <a:latin typeface="Courier"/>
                <a:cs typeface="Courier"/>
              </a:rPr>
              <a:t>OPULS</a:t>
            </a:r>
            <a:endParaRPr lang="en-US" sz="4800" dirty="0">
              <a:latin typeface="Courier"/>
              <a:cs typeface="Courier"/>
            </a:endParaRPr>
          </a:p>
        </p:txBody>
      </p:sp>
      <p:sp>
        <p:nvSpPr>
          <p:cNvPr id="4" name="TextBox 3"/>
          <p:cNvSpPr txBox="1"/>
          <p:nvPr/>
        </p:nvSpPr>
        <p:spPr>
          <a:xfrm>
            <a:off x="1940097" y="3219687"/>
            <a:ext cx="5263806" cy="1446550"/>
          </a:xfrm>
          <a:prstGeom prst="rect">
            <a:avLst/>
          </a:prstGeom>
          <a:noFill/>
        </p:spPr>
        <p:txBody>
          <a:bodyPr wrap="none" rtlCol="0">
            <a:spAutoFit/>
          </a:bodyPr>
          <a:lstStyle/>
          <a:p>
            <a:pPr algn="ctr"/>
            <a:r>
              <a:rPr lang="en-US" sz="4400" dirty="0" smtClean="0">
                <a:latin typeface="Courier"/>
                <a:cs typeface="Courier"/>
              </a:rPr>
              <a:t>Town Hall </a:t>
            </a:r>
          </a:p>
          <a:p>
            <a:pPr algn="ctr"/>
            <a:r>
              <a:rPr lang="en-US" sz="4400" dirty="0" smtClean="0">
                <a:latin typeface="Courier"/>
                <a:cs typeface="Courier"/>
              </a:rPr>
              <a:t>Thursday @ 3:30</a:t>
            </a:r>
          </a:p>
        </p:txBody>
      </p:sp>
    </p:spTree>
    <p:extLst>
      <p:ext uri="{BB962C8B-B14F-4D97-AF65-F5344CB8AC3E}">
        <p14:creationId xmlns:p14="http://schemas.microsoft.com/office/powerpoint/2010/main" val="280598511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531" y="2274838"/>
            <a:ext cx="6094938" cy="830997"/>
          </a:xfrm>
          <a:prstGeom prst="rect">
            <a:avLst/>
          </a:prstGeom>
          <a:noFill/>
        </p:spPr>
        <p:txBody>
          <a:bodyPr wrap="none" rtlCol="0">
            <a:spAutoFit/>
          </a:bodyPr>
          <a:lstStyle/>
          <a:p>
            <a:pPr algn="ctr"/>
            <a:r>
              <a:rPr lang="en-US" sz="4800" dirty="0" smtClean="0">
                <a:latin typeface="Courier"/>
                <a:cs typeface="Courier"/>
              </a:rPr>
              <a:t>interoperability</a:t>
            </a:r>
          </a:p>
        </p:txBody>
      </p:sp>
    </p:spTree>
    <p:extLst>
      <p:ext uri="{BB962C8B-B14F-4D97-AF65-F5344CB8AC3E}">
        <p14:creationId xmlns:p14="http://schemas.microsoft.com/office/powerpoint/2010/main" val="222537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1491" y="2274838"/>
            <a:ext cx="2401018" cy="830997"/>
          </a:xfrm>
          <a:prstGeom prst="rect">
            <a:avLst/>
          </a:prstGeom>
          <a:noFill/>
        </p:spPr>
        <p:txBody>
          <a:bodyPr wrap="none" rtlCol="0">
            <a:spAutoFit/>
          </a:bodyPr>
          <a:lstStyle/>
          <a:p>
            <a:pPr algn="ctr"/>
            <a:r>
              <a:rPr lang="en-US" sz="4800" dirty="0" smtClean="0">
                <a:latin typeface="Courier"/>
                <a:cs typeface="Courier"/>
              </a:rPr>
              <a:t>layers</a:t>
            </a:r>
          </a:p>
        </p:txBody>
      </p:sp>
    </p:spTree>
    <p:extLst>
      <p:ext uri="{BB962C8B-B14F-4D97-AF65-F5344CB8AC3E}">
        <p14:creationId xmlns:p14="http://schemas.microsoft.com/office/powerpoint/2010/main" val="372981868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7-15 at 9.1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800"/>
            <a:ext cx="9144000" cy="6481482"/>
          </a:xfrm>
          <a:prstGeom prst="rect">
            <a:avLst/>
          </a:prstGeom>
        </p:spPr>
      </p:pic>
    </p:spTree>
    <p:extLst>
      <p:ext uri="{BB962C8B-B14F-4D97-AF65-F5344CB8AC3E}">
        <p14:creationId xmlns:p14="http://schemas.microsoft.com/office/powerpoint/2010/main" val="194738799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3315" y="2274838"/>
            <a:ext cx="4617370" cy="2308324"/>
          </a:xfrm>
          <a:prstGeom prst="rect">
            <a:avLst/>
          </a:prstGeom>
          <a:noFill/>
        </p:spPr>
        <p:txBody>
          <a:bodyPr wrap="none" rtlCol="0">
            <a:spAutoFit/>
          </a:bodyPr>
          <a:lstStyle/>
          <a:p>
            <a:pPr algn="ctr"/>
            <a:r>
              <a:rPr lang="en-US" sz="4800" dirty="0">
                <a:latin typeface="Courier"/>
                <a:cs typeface="Courier"/>
              </a:rPr>
              <a:t>c</a:t>
            </a:r>
            <a:r>
              <a:rPr lang="en-US" sz="4800" dirty="0" smtClean="0">
                <a:latin typeface="Courier"/>
                <a:cs typeface="Courier"/>
              </a:rPr>
              <a:t>atalog</a:t>
            </a:r>
          </a:p>
          <a:p>
            <a:pPr algn="ctr"/>
            <a:r>
              <a:rPr lang="en-US" sz="4800" dirty="0">
                <a:latin typeface="Courier"/>
                <a:cs typeface="Courier"/>
              </a:rPr>
              <a:t>s</a:t>
            </a:r>
            <a:r>
              <a:rPr lang="en-US" sz="4800" dirty="0" smtClean="0">
                <a:latin typeface="Courier"/>
                <a:cs typeface="Courier"/>
              </a:rPr>
              <a:t>earch</a:t>
            </a:r>
          </a:p>
          <a:p>
            <a:pPr algn="ctr"/>
            <a:r>
              <a:rPr lang="en-US" sz="4800" dirty="0" smtClean="0">
                <a:latin typeface="Courier"/>
                <a:cs typeface="Courier"/>
              </a:rPr>
              <a:t>subscription</a:t>
            </a:r>
          </a:p>
        </p:txBody>
      </p:sp>
    </p:spTree>
    <p:extLst>
      <p:ext uri="{BB962C8B-B14F-4D97-AF65-F5344CB8AC3E}">
        <p14:creationId xmlns:p14="http://schemas.microsoft.com/office/powerpoint/2010/main" val="148205601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3315" y="2274838"/>
            <a:ext cx="4617370" cy="1569660"/>
          </a:xfrm>
          <a:prstGeom prst="rect">
            <a:avLst/>
          </a:prstGeom>
          <a:noFill/>
        </p:spPr>
        <p:txBody>
          <a:bodyPr wrap="none" rtlCol="0">
            <a:spAutoFit/>
          </a:bodyPr>
          <a:lstStyle/>
          <a:p>
            <a:pPr algn="ctr"/>
            <a:r>
              <a:rPr lang="en-US" sz="4800" dirty="0">
                <a:latin typeface="Courier"/>
                <a:cs typeface="Courier"/>
              </a:rPr>
              <a:t>w</a:t>
            </a:r>
            <a:r>
              <a:rPr lang="en-US" sz="4800" dirty="0" smtClean="0">
                <a:latin typeface="Courier"/>
                <a:cs typeface="Courier"/>
              </a:rPr>
              <a:t>eb services</a:t>
            </a:r>
          </a:p>
          <a:p>
            <a:pPr algn="ctr"/>
            <a:r>
              <a:rPr lang="en-US" sz="4800" dirty="0" smtClean="0">
                <a:latin typeface="Courier"/>
                <a:cs typeface="Courier"/>
              </a:rPr>
              <a:t>ecosystem</a:t>
            </a:r>
          </a:p>
        </p:txBody>
      </p:sp>
    </p:spTree>
    <p:extLst>
      <p:ext uri="{BB962C8B-B14F-4D97-AF65-F5344CB8AC3E}">
        <p14:creationId xmlns:p14="http://schemas.microsoft.com/office/powerpoint/2010/main" val="80532402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9835" y="2274838"/>
            <a:ext cx="6464330" cy="1569660"/>
          </a:xfrm>
          <a:prstGeom prst="rect">
            <a:avLst/>
          </a:prstGeom>
          <a:noFill/>
        </p:spPr>
        <p:txBody>
          <a:bodyPr wrap="none" rtlCol="0">
            <a:spAutoFit/>
          </a:bodyPr>
          <a:lstStyle/>
          <a:p>
            <a:pPr algn="ctr"/>
            <a:r>
              <a:rPr lang="en-US" sz="4800" dirty="0">
                <a:latin typeface="Courier"/>
                <a:cs typeface="Courier"/>
              </a:rPr>
              <a:t>s</a:t>
            </a:r>
            <a:r>
              <a:rPr lang="en-US" sz="4800" dirty="0" smtClean="0">
                <a:latin typeface="Courier"/>
                <a:cs typeface="Courier"/>
              </a:rPr>
              <a:t>erver processing</a:t>
            </a:r>
          </a:p>
          <a:p>
            <a:pPr algn="ctr"/>
            <a:r>
              <a:rPr lang="en-US" sz="4800" dirty="0">
                <a:latin typeface="Courier"/>
                <a:cs typeface="Courier"/>
              </a:rPr>
              <a:t>(functions)</a:t>
            </a:r>
            <a:endParaRPr lang="en-US" sz="4800" dirty="0" smtClean="0">
              <a:latin typeface="Courier"/>
              <a:cs typeface="Courier"/>
            </a:endParaRPr>
          </a:p>
        </p:txBody>
      </p:sp>
    </p:spTree>
    <p:extLst>
      <p:ext uri="{BB962C8B-B14F-4D97-AF65-F5344CB8AC3E}">
        <p14:creationId xmlns:p14="http://schemas.microsoft.com/office/powerpoint/2010/main" val="213490344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9229" y="2274838"/>
            <a:ext cx="5725546" cy="2308324"/>
          </a:xfrm>
          <a:prstGeom prst="rect">
            <a:avLst/>
          </a:prstGeom>
          <a:noFill/>
        </p:spPr>
        <p:txBody>
          <a:bodyPr wrap="none" rtlCol="0">
            <a:spAutoFit/>
          </a:bodyPr>
          <a:lstStyle/>
          <a:p>
            <a:pPr algn="ctr"/>
            <a:r>
              <a:rPr lang="en-US" sz="4800" dirty="0">
                <a:latin typeface="Courier"/>
                <a:cs typeface="Courier"/>
              </a:rPr>
              <a:t>s</a:t>
            </a:r>
            <a:r>
              <a:rPr lang="en-US" sz="4800" dirty="0" smtClean="0">
                <a:latin typeface="Courier"/>
                <a:cs typeface="Courier"/>
              </a:rPr>
              <a:t>tandardization</a:t>
            </a:r>
          </a:p>
          <a:p>
            <a:pPr algn="ctr"/>
            <a:r>
              <a:rPr lang="en-US" sz="4800" dirty="0" smtClean="0">
                <a:latin typeface="Courier"/>
                <a:cs typeface="Courier"/>
              </a:rPr>
              <a:t>=</a:t>
            </a:r>
          </a:p>
          <a:p>
            <a:pPr algn="ctr"/>
            <a:r>
              <a:rPr lang="en-US" sz="4800" dirty="0" smtClean="0">
                <a:latin typeface="Courier"/>
                <a:cs typeface="Courier"/>
              </a:rPr>
              <a:t>utility</a:t>
            </a:r>
          </a:p>
        </p:txBody>
      </p:sp>
    </p:spTree>
    <p:extLst>
      <p:ext uri="{BB962C8B-B14F-4D97-AF65-F5344CB8AC3E}">
        <p14:creationId xmlns:p14="http://schemas.microsoft.com/office/powerpoint/2010/main" val="336416728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grid_dem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400"/>
            <a:ext cx="9144000" cy="6293832"/>
          </a:xfrm>
          <a:prstGeom prst="rect">
            <a:avLst/>
          </a:prstGeom>
        </p:spPr>
      </p:pic>
    </p:spTree>
    <p:extLst>
      <p:ext uri="{BB962C8B-B14F-4D97-AF65-F5344CB8AC3E}">
        <p14:creationId xmlns:p14="http://schemas.microsoft.com/office/powerpoint/2010/main" val="295369840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clusion_wordle_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99531368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clusion_wordle_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342282132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6795" y="2274838"/>
            <a:ext cx="2770410" cy="2308324"/>
          </a:xfrm>
          <a:prstGeom prst="rect">
            <a:avLst/>
          </a:prstGeom>
          <a:noFill/>
        </p:spPr>
        <p:txBody>
          <a:bodyPr wrap="none" rtlCol="0">
            <a:spAutoFit/>
          </a:bodyPr>
          <a:lstStyle/>
          <a:p>
            <a:pPr algn="ctr"/>
            <a:r>
              <a:rPr lang="en-US" sz="4800" dirty="0" smtClean="0">
                <a:latin typeface="Courier"/>
                <a:cs typeface="Courier"/>
              </a:rPr>
              <a:t>OPeNDAP</a:t>
            </a:r>
          </a:p>
          <a:p>
            <a:pPr algn="ctr"/>
            <a:r>
              <a:rPr lang="en-US" sz="4800" dirty="0" smtClean="0">
                <a:latin typeface="Courier"/>
                <a:cs typeface="Courier"/>
              </a:rPr>
              <a:t>Unidata</a:t>
            </a:r>
          </a:p>
          <a:p>
            <a:pPr algn="ctr"/>
            <a:r>
              <a:rPr lang="en-US" sz="4800" dirty="0">
                <a:latin typeface="Courier"/>
                <a:cs typeface="Courier"/>
              </a:rPr>
              <a:t>NOAA</a:t>
            </a:r>
          </a:p>
        </p:txBody>
      </p:sp>
    </p:spTree>
    <p:extLst>
      <p:ext uri="{BB962C8B-B14F-4D97-AF65-F5344CB8AC3E}">
        <p14:creationId xmlns:p14="http://schemas.microsoft.com/office/powerpoint/2010/main" val="16231408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9227" y="2274838"/>
            <a:ext cx="5725546" cy="2308324"/>
          </a:xfrm>
          <a:prstGeom prst="rect">
            <a:avLst/>
          </a:prstGeom>
          <a:noFill/>
        </p:spPr>
        <p:txBody>
          <a:bodyPr wrap="none" rtlCol="0">
            <a:spAutoFit/>
          </a:bodyPr>
          <a:lstStyle/>
          <a:p>
            <a:pPr algn="ctr"/>
            <a:r>
              <a:rPr lang="en-US" sz="4800" dirty="0" smtClean="0">
                <a:latin typeface="Courier"/>
                <a:cs typeface="Courier"/>
              </a:rPr>
              <a:t>Town Hall </a:t>
            </a:r>
          </a:p>
          <a:p>
            <a:pPr algn="ctr"/>
            <a:r>
              <a:rPr lang="en-US" sz="4800" dirty="0" err="1" smtClean="0">
                <a:latin typeface="Courier"/>
                <a:cs typeface="Courier"/>
              </a:rPr>
              <a:t>Rm</a:t>
            </a:r>
            <a:r>
              <a:rPr lang="en-US" sz="4800" dirty="0" smtClean="0">
                <a:latin typeface="Courier"/>
                <a:cs typeface="Courier"/>
              </a:rPr>
              <a:t> 227</a:t>
            </a:r>
          </a:p>
          <a:p>
            <a:pPr algn="ctr"/>
            <a:r>
              <a:rPr lang="en-US" sz="4800" dirty="0" smtClean="0">
                <a:latin typeface="Courier"/>
                <a:cs typeface="Courier"/>
              </a:rPr>
              <a:t>Thursday @ 3:30</a:t>
            </a:r>
          </a:p>
        </p:txBody>
      </p:sp>
    </p:spTree>
    <p:extLst>
      <p:ext uri="{BB962C8B-B14F-4D97-AF65-F5344CB8AC3E}">
        <p14:creationId xmlns:p14="http://schemas.microsoft.com/office/powerpoint/2010/main" val="222124479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PULS_Wordle_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46757547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619" y="1741721"/>
            <a:ext cx="4986762" cy="2308324"/>
          </a:xfrm>
          <a:prstGeom prst="rect">
            <a:avLst/>
          </a:prstGeom>
          <a:noFill/>
        </p:spPr>
        <p:txBody>
          <a:bodyPr wrap="none" rtlCol="0">
            <a:spAutoFit/>
          </a:bodyPr>
          <a:lstStyle/>
          <a:p>
            <a:pPr algn="ctr"/>
            <a:r>
              <a:rPr lang="en-US" sz="4800" dirty="0">
                <a:latin typeface="Courier"/>
                <a:cs typeface="Courier"/>
              </a:rPr>
              <a:t>d</a:t>
            </a:r>
            <a:r>
              <a:rPr lang="en-US" sz="4800" dirty="0" smtClean="0">
                <a:latin typeface="Courier"/>
                <a:cs typeface="Courier"/>
              </a:rPr>
              <a:t>ata analysis</a:t>
            </a:r>
          </a:p>
          <a:p>
            <a:pPr algn="ctr"/>
            <a:r>
              <a:rPr lang="en-US" sz="4800" dirty="0">
                <a:latin typeface="Courier"/>
                <a:cs typeface="Courier"/>
              </a:rPr>
              <a:t>&amp;</a:t>
            </a:r>
            <a:endParaRPr lang="en-US" sz="4800" dirty="0" smtClean="0">
              <a:latin typeface="Courier"/>
              <a:cs typeface="Courier"/>
            </a:endParaRPr>
          </a:p>
          <a:p>
            <a:pPr algn="ctr"/>
            <a:r>
              <a:rPr lang="en-US" sz="4800" dirty="0" smtClean="0">
                <a:latin typeface="Courier"/>
                <a:cs typeface="Courier"/>
              </a:rPr>
              <a:t>synthesis</a:t>
            </a:r>
            <a:endParaRPr lang="en-US" sz="4800" dirty="0">
              <a:latin typeface="Courier"/>
              <a:cs typeface="Courier"/>
            </a:endParaRPr>
          </a:p>
        </p:txBody>
      </p:sp>
    </p:spTree>
    <p:extLst>
      <p:ext uri="{BB962C8B-B14F-4D97-AF65-F5344CB8AC3E}">
        <p14:creationId xmlns:p14="http://schemas.microsoft.com/office/powerpoint/2010/main" val="72248607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2707" y="1741721"/>
            <a:ext cx="3878586" cy="3046988"/>
          </a:xfrm>
          <a:prstGeom prst="rect">
            <a:avLst/>
          </a:prstGeom>
          <a:noFill/>
        </p:spPr>
        <p:txBody>
          <a:bodyPr wrap="none" rtlCol="0">
            <a:spAutoFit/>
          </a:bodyPr>
          <a:lstStyle/>
          <a:p>
            <a:pPr algn="ctr"/>
            <a:r>
              <a:rPr lang="en-US" sz="4800" dirty="0">
                <a:latin typeface="Courier"/>
                <a:cs typeface="Courier"/>
              </a:rPr>
              <a:t>d</a:t>
            </a:r>
            <a:r>
              <a:rPr lang="en-US" sz="4800" dirty="0" smtClean="0">
                <a:latin typeface="Courier"/>
                <a:cs typeface="Courier"/>
              </a:rPr>
              <a:t>ata</a:t>
            </a:r>
          </a:p>
          <a:p>
            <a:pPr algn="ctr"/>
            <a:r>
              <a:rPr lang="en-US" sz="4800" dirty="0" smtClean="0">
                <a:latin typeface="Courier"/>
                <a:cs typeface="Courier"/>
              </a:rPr>
              <a:t>web</a:t>
            </a:r>
          </a:p>
          <a:p>
            <a:pPr algn="ctr"/>
            <a:r>
              <a:rPr lang="en-US" sz="4800" dirty="0">
                <a:latin typeface="Courier"/>
                <a:cs typeface="Courier"/>
              </a:rPr>
              <a:t>&amp;</a:t>
            </a:r>
            <a:endParaRPr lang="en-US" sz="4800" dirty="0" smtClean="0">
              <a:latin typeface="Courier"/>
              <a:cs typeface="Courier"/>
            </a:endParaRPr>
          </a:p>
          <a:p>
            <a:pPr algn="ctr"/>
            <a:r>
              <a:rPr lang="en-US" sz="4800" dirty="0">
                <a:latin typeface="Courier"/>
                <a:cs typeface="Courier"/>
              </a:rPr>
              <a:t>y</a:t>
            </a:r>
            <a:r>
              <a:rPr lang="en-US" sz="4800" dirty="0" smtClean="0">
                <a:latin typeface="Courier"/>
                <a:cs typeface="Courier"/>
              </a:rPr>
              <a:t>our input</a:t>
            </a:r>
            <a:endParaRPr lang="en-US" sz="4800" dirty="0">
              <a:latin typeface="Courier"/>
              <a:cs typeface="Courier"/>
            </a:endParaRPr>
          </a:p>
        </p:txBody>
      </p:sp>
    </p:spTree>
    <p:extLst>
      <p:ext uri="{BB962C8B-B14F-4D97-AF65-F5344CB8AC3E}">
        <p14:creationId xmlns:p14="http://schemas.microsoft.com/office/powerpoint/2010/main" val="332270303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7212" y="1859339"/>
            <a:ext cx="3878586" cy="830997"/>
          </a:xfrm>
          <a:prstGeom prst="rect">
            <a:avLst/>
          </a:prstGeom>
          <a:noFill/>
        </p:spPr>
        <p:txBody>
          <a:bodyPr wrap="none" rtlCol="0">
            <a:spAutoFit/>
          </a:bodyPr>
          <a:lstStyle/>
          <a:p>
            <a:pPr algn="ctr"/>
            <a:r>
              <a:rPr lang="en-US" sz="4800" dirty="0">
                <a:latin typeface="Courier"/>
                <a:cs typeface="Courier"/>
              </a:rPr>
              <a:t>d</a:t>
            </a:r>
            <a:r>
              <a:rPr lang="en-US" sz="4800" dirty="0" smtClean="0">
                <a:latin typeface="Courier"/>
                <a:cs typeface="Courier"/>
              </a:rPr>
              <a:t>ata model</a:t>
            </a:r>
          </a:p>
        </p:txBody>
      </p:sp>
      <p:sp>
        <p:nvSpPr>
          <p:cNvPr id="3" name="TextBox 2"/>
          <p:cNvSpPr txBox="1"/>
          <p:nvPr/>
        </p:nvSpPr>
        <p:spPr>
          <a:xfrm>
            <a:off x="1380989" y="4010909"/>
            <a:ext cx="4617370" cy="830997"/>
          </a:xfrm>
          <a:prstGeom prst="rect">
            <a:avLst/>
          </a:prstGeom>
          <a:noFill/>
        </p:spPr>
        <p:txBody>
          <a:bodyPr wrap="none" rtlCol="0">
            <a:spAutoFit/>
          </a:bodyPr>
          <a:lstStyle/>
          <a:p>
            <a:pPr algn="ctr"/>
            <a:r>
              <a:rPr lang="en-US" sz="4800" dirty="0">
                <a:latin typeface="Courier"/>
                <a:cs typeface="Courier"/>
              </a:rPr>
              <a:t>w</a:t>
            </a:r>
            <a:r>
              <a:rPr lang="en-US" sz="4800" dirty="0" smtClean="0">
                <a:latin typeface="Courier"/>
                <a:cs typeface="Courier"/>
              </a:rPr>
              <a:t>eb services</a:t>
            </a:r>
          </a:p>
        </p:txBody>
      </p:sp>
      <p:sp>
        <p:nvSpPr>
          <p:cNvPr id="4" name="TextBox 3"/>
          <p:cNvSpPr txBox="1"/>
          <p:nvPr/>
        </p:nvSpPr>
        <p:spPr>
          <a:xfrm>
            <a:off x="5319643" y="2960943"/>
            <a:ext cx="1662234" cy="830997"/>
          </a:xfrm>
          <a:prstGeom prst="rect">
            <a:avLst/>
          </a:prstGeom>
          <a:noFill/>
        </p:spPr>
        <p:txBody>
          <a:bodyPr wrap="none" rtlCol="0">
            <a:spAutoFit/>
          </a:bodyPr>
          <a:lstStyle/>
          <a:p>
            <a:pPr algn="ctr"/>
            <a:r>
              <a:rPr lang="en-US" sz="4800" dirty="0" smtClean="0">
                <a:latin typeface="Courier"/>
                <a:cs typeface="Courier"/>
              </a:rPr>
              <a:t>DAP4</a:t>
            </a:r>
          </a:p>
        </p:txBody>
      </p:sp>
      <p:sp>
        <p:nvSpPr>
          <p:cNvPr id="5" name="Bent Arrow 4"/>
          <p:cNvSpPr/>
          <p:nvPr/>
        </p:nvSpPr>
        <p:spPr>
          <a:xfrm>
            <a:off x="3527475" y="3674046"/>
            <a:ext cx="1630478" cy="344958"/>
          </a:xfrm>
          <a:prstGeom prst="ben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Bent Arrow 6"/>
          <p:cNvSpPr/>
          <p:nvPr/>
        </p:nvSpPr>
        <p:spPr>
          <a:xfrm flipV="1">
            <a:off x="3527475" y="2781856"/>
            <a:ext cx="1630478" cy="344958"/>
          </a:xfrm>
          <a:prstGeom prst="ben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044263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1599230.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453" y="999887"/>
            <a:ext cx="4064693" cy="4726387"/>
          </a:xfrm>
          <a:prstGeom prst="rect">
            <a:avLst/>
          </a:prstGeom>
        </p:spPr>
      </p:pic>
    </p:spTree>
    <p:extLst>
      <p:ext uri="{BB962C8B-B14F-4D97-AF65-F5344CB8AC3E}">
        <p14:creationId xmlns:p14="http://schemas.microsoft.com/office/powerpoint/2010/main" val="294551203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1220" y="2418877"/>
            <a:ext cx="3139802" cy="1569660"/>
          </a:xfrm>
          <a:prstGeom prst="rect">
            <a:avLst/>
          </a:prstGeom>
          <a:noFill/>
        </p:spPr>
        <p:txBody>
          <a:bodyPr wrap="none" rtlCol="0">
            <a:spAutoFit/>
          </a:bodyPr>
          <a:lstStyle/>
          <a:p>
            <a:pPr algn="ctr"/>
            <a:r>
              <a:rPr lang="en-US" sz="4800" dirty="0" smtClean="0">
                <a:latin typeface="Courier"/>
                <a:cs typeface="Courier"/>
              </a:rPr>
              <a:t>Neutral</a:t>
            </a:r>
          </a:p>
          <a:p>
            <a:pPr algn="ctr"/>
            <a:r>
              <a:rPr lang="en-US" sz="4800" dirty="0" smtClean="0">
                <a:solidFill>
                  <a:schemeClr val="bg1">
                    <a:lumMod val="65000"/>
                  </a:schemeClr>
                </a:solidFill>
                <a:latin typeface="Courier"/>
                <a:cs typeface="Courier"/>
              </a:rPr>
              <a:t>Specific</a:t>
            </a:r>
          </a:p>
        </p:txBody>
      </p:sp>
      <p:sp>
        <p:nvSpPr>
          <p:cNvPr id="3" name="TextBox 2"/>
          <p:cNvSpPr txBox="1"/>
          <p:nvPr/>
        </p:nvSpPr>
        <p:spPr>
          <a:xfrm>
            <a:off x="1823938" y="2847370"/>
            <a:ext cx="2401018" cy="830997"/>
          </a:xfrm>
          <a:prstGeom prst="rect">
            <a:avLst/>
          </a:prstGeom>
          <a:noFill/>
        </p:spPr>
        <p:txBody>
          <a:bodyPr wrap="none" rtlCol="0">
            <a:spAutoFit/>
          </a:bodyPr>
          <a:lstStyle/>
          <a:p>
            <a:pPr algn="ctr"/>
            <a:r>
              <a:rPr lang="en-US" sz="4800" dirty="0" smtClean="0">
                <a:latin typeface="Courier"/>
                <a:cs typeface="Courier"/>
              </a:rPr>
              <a:t>Domain</a:t>
            </a:r>
          </a:p>
        </p:txBody>
      </p:sp>
    </p:spTree>
    <p:extLst>
      <p:ext uri="{BB962C8B-B14F-4D97-AF65-F5344CB8AC3E}">
        <p14:creationId xmlns:p14="http://schemas.microsoft.com/office/powerpoint/2010/main" val="355594650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3938" y="2847370"/>
            <a:ext cx="2401018" cy="830997"/>
          </a:xfrm>
          <a:prstGeom prst="rect">
            <a:avLst/>
          </a:prstGeom>
          <a:noFill/>
        </p:spPr>
        <p:txBody>
          <a:bodyPr wrap="none" rtlCol="0">
            <a:spAutoFit/>
          </a:bodyPr>
          <a:lstStyle/>
          <a:p>
            <a:pPr algn="ctr"/>
            <a:r>
              <a:rPr lang="en-US" sz="4800" dirty="0" smtClean="0">
                <a:latin typeface="Courier"/>
                <a:cs typeface="Courier"/>
              </a:rPr>
              <a:t>Domain</a:t>
            </a:r>
          </a:p>
        </p:txBody>
      </p:sp>
      <p:sp>
        <p:nvSpPr>
          <p:cNvPr id="5" name="TextBox 4"/>
          <p:cNvSpPr txBox="1"/>
          <p:nvPr/>
        </p:nvSpPr>
        <p:spPr>
          <a:xfrm>
            <a:off x="4601220" y="2418877"/>
            <a:ext cx="3139802" cy="1569660"/>
          </a:xfrm>
          <a:prstGeom prst="rect">
            <a:avLst/>
          </a:prstGeom>
          <a:noFill/>
        </p:spPr>
        <p:txBody>
          <a:bodyPr wrap="none" rtlCol="0">
            <a:spAutoFit/>
          </a:bodyPr>
          <a:lstStyle/>
          <a:p>
            <a:pPr algn="ctr"/>
            <a:r>
              <a:rPr lang="en-US" sz="4800" dirty="0" smtClean="0">
                <a:solidFill>
                  <a:schemeClr val="bg1">
                    <a:lumMod val="65000"/>
                  </a:schemeClr>
                </a:solidFill>
                <a:latin typeface="Courier"/>
                <a:cs typeface="Courier"/>
              </a:rPr>
              <a:t>Neutral</a:t>
            </a:r>
          </a:p>
          <a:p>
            <a:pPr algn="ctr"/>
            <a:r>
              <a:rPr lang="en-US" sz="4800" dirty="0" smtClean="0">
                <a:latin typeface="Courier"/>
                <a:cs typeface="Courier"/>
              </a:rPr>
              <a:t>Specific</a:t>
            </a:r>
          </a:p>
        </p:txBody>
      </p:sp>
    </p:spTree>
    <p:extLst>
      <p:ext uri="{BB962C8B-B14F-4D97-AF65-F5344CB8AC3E}">
        <p14:creationId xmlns:p14="http://schemas.microsoft.com/office/powerpoint/2010/main" val="387278565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xmlns:p14="http://schemas.microsoft.com/office/powerpoint/2010/main" spd="slow" advTm="1500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4285</TotalTime>
  <Words>830</Words>
  <Application>Microsoft Macintosh PowerPoint</Application>
  <PresentationFormat>On-screen Show (4:3)</PresentationFormat>
  <Paragraphs>77</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OPULS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OPeNDAP,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Ignite</dc:title>
  <dc:creator>James Gallagher</dc:creator>
  <cp:lastModifiedBy>James Gallagher</cp:lastModifiedBy>
  <cp:revision>44</cp:revision>
  <dcterms:created xsi:type="dcterms:W3CDTF">2012-07-12T18:26:49Z</dcterms:created>
  <dcterms:modified xsi:type="dcterms:W3CDTF">2012-07-25T17:46:59Z</dcterms:modified>
</cp:coreProperties>
</file>