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57" r:id="rId4"/>
    <p:sldId id="297" r:id="rId5"/>
    <p:sldId id="262" r:id="rId6"/>
    <p:sldId id="259" r:id="rId7"/>
    <p:sldId id="282" r:id="rId8"/>
    <p:sldId id="288" r:id="rId9"/>
    <p:sldId id="284" r:id="rId10"/>
    <p:sldId id="285" r:id="rId11"/>
    <p:sldId id="289" r:id="rId12"/>
    <p:sldId id="290" r:id="rId13"/>
    <p:sldId id="291" r:id="rId14"/>
    <p:sldId id="260" r:id="rId15"/>
    <p:sldId id="280" r:id="rId16"/>
    <p:sldId id="292" r:id="rId17"/>
    <p:sldId id="295" r:id="rId18"/>
    <p:sldId id="261" r:id="rId19"/>
    <p:sldId id="266" r:id="rId20"/>
    <p:sldId id="293" r:id="rId21"/>
    <p:sldId id="265" r:id="rId22"/>
    <p:sldId id="296" r:id="rId23"/>
    <p:sldId id="263" r:id="rId24"/>
    <p:sldId id="268" r:id="rId25"/>
    <p:sldId id="277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6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0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5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2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E65B-751A-1246-BC90-68BD88097C99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Coverages </a:t>
            </a:r>
            <a:r>
              <a:rPr lang="en-US" dirty="0" smtClean="0"/>
              <a:t>and the </a:t>
            </a:r>
            <a:r>
              <a:rPr lang="en-US" dirty="0" smtClean="0"/>
              <a:t>DAP2</a:t>
            </a:r>
            <a:br>
              <a:rPr lang="en-US" dirty="0" smtClean="0"/>
            </a:br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Gallagher</a:t>
            </a:r>
          </a:p>
          <a:p>
            <a:r>
              <a:rPr lang="en-US" dirty="0" smtClean="0"/>
              <a:t>22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8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1700" y="2000937"/>
            <a:ext cx="1497544" cy="22765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3696" y="4253488"/>
            <a:ext cx="4193121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6969" y="5532164"/>
            <a:ext cx="236615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2879" y="2444258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0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1065" y="5532164"/>
            <a:ext cx="507673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8919" y="2420294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29327" y="1453647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6" name="Elbow Connector 15"/>
          <p:cNvCxnSpPr>
            <a:stCxn id="6" idx="0"/>
            <a:endCxn id="9" idx="2"/>
          </p:cNvCxnSpPr>
          <p:nvPr/>
        </p:nvCxnSpPr>
        <p:spPr>
          <a:xfrm rot="5400000" flipH="1" flipV="1">
            <a:off x="837536" y="1628503"/>
            <a:ext cx="792881" cy="7907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215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8203" y="5532164"/>
            <a:ext cx="1142631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8919" y="2420294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86054" y="2160565"/>
            <a:ext cx="946448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6" name="Elbow Connector 15"/>
          <p:cNvCxnSpPr>
            <a:stCxn id="6" idx="0"/>
            <a:endCxn id="9" idx="2"/>
          </p:cNvCxnSpPr>
          <p:nvPr/>
        </p:nvCxnSpPr>
        <p:spPr>
          <a:xfrm rot="5400000" flipH="1" flipV="1">
            <a:off x="969358" y="2203599"/>
            <a:ext cx="85963" cy="3474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04044" y="1950853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2" name="Elbow Connector 11"/>
          <p:cNvCxnSpPr>
            <a:stCxn id="9" idx="0"/>
            <a:endCxn id="11" idx="2"/>
          </p:cNvCxnSpPr>
          <p:nvPr/>
        </p:nvCxnSpPr>
        <p:spPr>
          <a:xfrm rot="5400000" flipH="1" flipV="1">
            <a:off x="1863688" y="1920209"/>
            <a:ext cx="35946" cy="4447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419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Operations </a:t>
            </a:r>
            <a:r>
              <a:rPr lang="en-US" dirty="0" smtClean="0"/>
              <a:t>provide a way to extract portions of a dataset to optimize data transfers – clients know what they want and can ask for that and no more</a:t>
            </a:r>
          </a:p>
          <a:p>
            <a:r>
              <a:rPr lang="en-US" dirty="0"/>
              <a:t>Operations </a:t>
            </a:r>
            <a:r>
              <a:rPr lang="en-US" dirty="0" smtClean="0"/>
              <a:t>are made up of variable names and operators and/or function calls</a:t>
            </a:r>
          </a:p>
          <a:p>
            <a:r>
              <a:rPr lang="en-US" dirty="0"/>
              <a:t>Operations </a:t>
            </a:r>
            <a:r>
              <a:rPr lang="en-US" dirty="0" smtClean="0"/>
              <a:t>can </a:t>
            </a:r>
            <a:r>
              <a:rPr lang="en-US" dirty="0" smtClean="0"/>
              <a:t>subset and sample arrays; extract relations from Sequences using relational operators; and call functions to compute new values using data from one or more variables.</a:t>
            </a:r>
          </a:p>
        </p:txBody>
      </p:sp>
    </p:spTree>
    <p:extLst>
      <p:ext uri="{BB962C8B-B14F-4D97-AF65-F5344CB8AC3E}">
        <p14:creationId xmlns:p14="http://schemas.microsoft.com/office/powerpoint/2010/main" val="291616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8" y="1600200"/>
            <a:ext cx="8229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Used to select individual variables</a:t>
            </a:r>
          </a:p>
          <a:p>
            <a:r>
              <a:rPr lang="en-US" dirty="0" smtClean="0"/>
              <a:t>Several variables at once</a:t>
            </a:r>
          </a:p>
          <a:p>
            <a:r>
              <a:rPr lang="en-US" dirty="0" smtClean="0"/>
              <a:t>Slice and sample arrays</a:t>
            </a:r>
          </a:p>
          <a:p>
            <a:r>
              <a:rPr lang="en-US" dirty="0" smtClean="0"/>
              <a:t>Select elements (rows) from Sequences</a:t>
            </a:r>
          </a:p>
          <a:p>
            <a:r>
              <a:rPr lang="en-US" dirty="0" smtClean="0"/>
              <a:t>Call functions</a:t>
            </a:r>
          </a:p>
          <a:p>
            <a:r>
              <a:rPr lang="en-US" dirty="0" smtClean="0"/>
              <a:t>Compose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12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7577"/>
            <a:ext cx="8229601" cy="3887398"/>
          </a:xfrm>
        </p:spPr>
        <p:txBody>
          <a:bodyPr/>
          <a:lstStyle/>
          <a:p>
            <a:r>
              <a:rPr lang="en-US" dirty="0" smtClean="0"/>
              <a:t>SST</a:t>
            </a:r>
          </a:p>
          <a:p>
            <a:r>
              <a:rPr lang="en-US" dirty="0" smtClean="0"/>
              <a:t>SST.TIME</a:t>
            </a:r>
          </a:p>
          <a:p>
            <a:r>
              <a:rPr lang="en-US" dirty="0" smtClean="0"/>
              <a:t>SST.TIME,SST.COADSX</a:t>
            </a:r>
          </a:p>
          <a:p>
            <a:r>
              <a:rPr lang="en-US" dirty="0" smtClean="0"/>
              <a:t>SST.TIME[3]</a:t>
            </a:r>
          </a:p>
          <a:p>
            <a:r>
              <a:rPr lang="en-US" dirty="0" smtClean="0"/>
              <a:t>SST.TIME[2:2:8]</a:t>
            </a:r>
          </a:p>
          <a:p>
            <a:r>
              <a:rPr lang="en-US" dirty="0" err="1" smtClean="0"/>
              <a:t>geogrid</a:t>
            </a:r>
            <a:r>
              <a:rPr lang="en-US" dirty="0"/>
              <a:t>(SST,45,-82,40,-78</a:t>
            </a:r>
            <a:r>
              <a:rPr lang="en-US" dirty="0" smtClean="0"/>
              <a:t>)</a:t>
            </a:r>
          </a:p>
          <a:p>
            <a:r>
              <a:rPr lang="en-US" dirty="0" err="1"/>
              <a:t>linear_scale</a:t>
            </a:r>
            <a:r>
              <a:rPr lang="en-US" dirty="0"/>
              <a:t>(</a:t>
            </a:r>
            <a:r>
              <a:rPr lang="en-US" dirty="0" err="1"/>
              <a:t>geogrid</a:t>
            </a:r>
            <a:r>
              <a:rPr lang="en-US" dirty="0"/>
              <a:t>(SST,45,-82,40,-78),10,0)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623" y="2009968"/>
            <a:ext cx="416017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Courier"/>
                <a:cs typeface="Courier"/>
              </a:rPr>
              <a:t>Dataset {</a:t>
            </a:r>
          </a:p>
          <a:p>
            <a:r>
              <a:rPr lang="ro-RO" sz="1400" dirty="0" smtClean="0">
                <a:latin typeface="Courier"/>
                <a:cs typeface="Courier"/>
              </a:rPr>
              <a:t>Grid </a:t>
            </a:r>
            <a:r>
              <a:rPr lang="ro-RO" sz="1400" dirty="0">
                <a:latin typeface="Courier"/>
                <a:cs typeface="Courier"/>
              </a:rPr>
              <a:t>{</a:t>
            </a:r>
          </a:p>
          <a:p>
            <a:r>
              <a:rPr lang="ro-RO" sz="1400" dirty="0">
                <a:latin typeface="Courier"/>
                <a:cs typeface="Courier"/>
              </a:rPr>
              <a:t>      Array:</a:t>
            </a:r>
          </a:p>
          <a:p>
            <a:r>
              <a:rPr lang="ro-RO" sz="1400" dirty="0">
                <a:latin typeface="Courier"/>
                <a:cs typeface="Courier"/>
              </a:rPr>
              <a:t>        Float32 SST</a:t>
            </a:r>
            <a:r>
              <a:rPr lang="ro-RO" sz="1400" dirty="0" smtClean="0">
                <a:latin typeface="Courier"/>
                <a:cs typeface="Courier"/>
              </a:rPr>
              <a:t>[12</a:t>
            </a:r>
            <a:r>
              <a:rPr lang="ro-RO" sz="1400" dirty="0">
                <a:latin typeface="Courier"/>
                <a:cs typeface="Courier"/>
              </a:rPr>
              <a:t>]</a:t>
            </a:r>
            <a:r>
              <a:rPr lang="ro-RO" sz="1400" dirty="0" smtClean="0">
                <a:latin typeface="Courier"/>
                <a:cs typeface="Courier"/>
              </a:rPr>
              <a:t>[90</a:t>
            </a:r>
            <a:r>
              <a:rPr lang="ro-RO" sz="1400" dirty="0">
                <a:latin typeface="Courier"/>
                <a:cs typeface="Courier"/>
              </a:rPr>
              <a:t>]</a:t>
            </a:r>
            <a:r>
              <a:rPr lang="ro-RO" sz="1400" dirty="0" smtClean="0">
                <a:latin typeface="Courier"/>
                <a:cs typeface="Courier"/>
              </a:rPr>
              <a:t>[180</a:t>
            </a:r>
            <a:r>
              <a:rPr lang="ro-RO" sz="1400" dirty="0">
                <a:latin typeface="Courier"/>
                <a:cs typeface="Courier"/>
              </a:rPr>
              <a:t>];</a:t>
            </a:r>
          </a:p>
          <a:p>
            <a:r>
              <a:rPr lang="ro-RO" sz="1400" dirty="0">
                <a:latin typeface="Courier"/>
                <a:cs typeface="Courier"/>
              </a:rPr>
              <a:t>      Maps:</a:t>
            </a:r>
          </a:p>
          <a:p>
            <a:r>
              <a:rPr lang="ro-RO" sz="1400" dirty="0">
                <a:latin typeface="Courier"/>
                <a:cs typeface="Courier"/>
              </a:rPr>
              <a:t>        Float64 TIME[TIME = 12];</a:t>
            </a:r>
          </a:p>
          <a:p>
            <a:r>
              <a:rPr lang="ro-RO" sz="1400" dirty="0">
                <a:latin typeface="Courier"/>
                <a:cs typeface="Courier"/>
              </a:rPr>
              <a:t>        Float64 COADSY[COADSY = 90];</a:t>
            </a:r>
          </a:p>
          <a:p>
            <a:r>
              <a:rPr lang="ro-RO" sz="1400" dirty="0">
                <a:latin typeface="Courier"/>
                <a:cs typeface="Courier"/>
              </a:rPr>
              <a:t>        Float64 COADSX[COADSX = 180];</a:t>
            </a:r>
          </a:p>
          <a:p>
            <a:r>
              <a:rPr lang="ro-RO" sz="1400" dirty="0">
                <a:latin typeface="Courier"/>
                <a:cs typeface="Courier"/>
              </a:rPr>
              <a:t>    } SST</a:t>
            </a:r>
            <a:r>
              <a:rPr lang="ro-RO" sz="1400" dirty="0" smtClean="0">
                <a:latin typeface="Courier"/>
                <a:cs typeface="Courier"/>
              </a:rPr>
              <a:t>;</a:t>
            </a:r>
          </a:p>
          <a:p>
            <a:r>
              <a:rPr lang="ro-RO" sz="1400" dirty="0" smtClean="0">
                <a:latin typeface="Courier"/>
                <a:cs typeface="Courier"/>
              </a:rPr>
              <a:t>} coads_climatology;</a:t>
            </a:r>
          </a:p>
          <a:p>
            <a:endParaRPr lang="ro-RO" sz="1100" dirty="0">
              <a:latin typeface="Courier"/>
              <a:cs typeface="Courier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983" y="1839829"/>
            <a:ext cx="4374775" cy="26293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894975"/>
            <a:ext cx="844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real dataset for these examples is at </a:t>
            </a:r>
            <a:r>
              <a:rPr lang="en-US" sz="1400" dirty="0" err="1" smtClean="0"/>
              <a:t>test.opendap.org</a:t>
            </a:r>
            <a:r>
              <a:rPr lang="en-US" sz="1400" dirty="0" smtClean="0"/>
              <a:t>/dap/data/</a:t>
            </a:r>
            <a:r>
              <a:rPr lang="en-US" sz="1400" dirty="0" err="1" smtClean="0"/>
              <a:t>nc</a:t>
            </a:r>
            <a:r>
              <a:rPr lang="en-US" sz="1400" dirty="0" smtClean="0"/>
              <a:t>/</a:t>
            </a:r>
            <a:r>
              <a:rPr lang="en-US" sz="1400" dirty="0" err="1" smtClean="0"/>
              <a:t>coads_climatology.nc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e.g.: </a:t>
            </a:r>
            <a:r>
              <a:rPr lang="en-US" sz="1400" dirty="0" err="1" smtClean="0"/>
              <a:t>test.opendap.org</a:t>
            </a:r>
            <a:r>
              <a:rPr lang="en-US" sz="1400" dirty="0"/>
              <a:t>/</a:t>
            </a:r>
            <a:r>
              <a:rPr lang="en-US" sz="1400" dirty="0" err="1"/>
              <a:t>opendap</a:t>
            </a:r>
            <a:r>
              <a:rPr lang="en-US" sz="1400" dirty="0"/>
              <a:t>/data/</a:t>
            </a:r>
            <a:r>
              <a:rPr lang="en-US" sz="1400" dirty="0" err="1"/>
              <a:t>nc</a:t>
            </a:r>
            <a:r>
              <a:rPr lang="en-US" sz="1400" dirty="0"/>
              <a:t>/</a:t>
            </a:r>
            <a:r>
              <a:rPr lang="en-US" sz="1400" dirty="0" err="1"/>
              <a:t>coads_climatology.nc.asc?linear_scale</a:t>
            </a:r>
            <a:r>
              <a:rPr lang="en-US" sz="1400" dirty="0"/>
              <a:t>(</a:t>
            </a:r>
            <a:r>
              <a:rPr lang="en-US" sz="1400" dirty="0" err="1"/>
              <a:t>geogrid</a:t>
            </a:r>
            <a:r>
              <a:rPr lang="en-US" sz="1400" dirty="0"/>
              <a:t>(SST,45,-82,40,-78),10,0)</a:t>
            </a:r>
          </a:p>
        </p:txBody>
      </p:sp>
    </p:spTree>
    <p:extLst>
      <p:ext uri="{BB962C8B-B14F-4D97-AF65-F5344CB8AC3E}">
        <p14:creationId xmlns:p14="http://schemas.microsoft.com/office/powerpoint/2010/main" val="204997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 Expression Examples:</a:t>
            </a:r>
            <a:br>
              <a:rPr lang="en-US" dirty="0" smtClean="0"/>
            </a:br>
            <a:r>
              <a:rPr lang="en-US" dirty="0" smtClean="0"/>
              <a:t>Sequences support relational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7577"/>
            <a:ext cx="8229601" cy="3887398"/>
          </a:xfrm>
        </p:spPr>
        <p:txBody>
          <a:bodyPr>
            <a:normAutofit/>
          </a:bodyPr>
          <a:lstStyle/>
          <a:p>
            <a:r>
              <a:rPr lang="en-US" dirty="0" smtClean="0"/>
              <a:t>&amp;cruise=1</a:t>
            </a:r>
          </a:p>
          <a:p>
            <a:r>
              <a:rPr lang="en-US" dirty="0" smtClean="0"/>
              <a:t>&amp;cruise={1,3,5}</a:t>
            </a:r>
          </a:p>
          <a:p>
            <a:r>
              <a:rPr lang="en-US" dirty="0" smtClean="0"/>
              <a:t>&amp;cruise&lt;6</a:t>
            </a:r>
          </a:p>
          <a:p>
            <a:r>
              <a:rPr lang="en-US" dirty="0" smtClean="0"/>
              <a:t>&amp;</a:t>
            </a:r>
            <a:r>
              <a:rPr lang="en-US" dirty="0" err="1" smtClean="0"/>
              <a:t>lat,lon</a:t>
            </a:r>
            <a:endParaRPr lang="en-US" dirty="0" smtClean="0"/>
          </a:p>
          <a:p>
            <a:r>
              <a:rPr lang="en-US" dirty="0" err="1" smtClean="0"/>
              <a:t>lat</a:t>
            </a:r>
            <a:r>
              <a:rPr lang="en-US" dirty="0" err="1"/>
              <a:t>,lon&amp;cruise</a:t>
            </a:r>
            <a:r>
              <a:rPr lang="en-US" dirty="0"/>
              <a:t>=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26623" y="2009968"/>
            <a:ext cx="416017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Courier"/>
                <a:cs typeface="Courier"/>
              </a:rPr>
              <a:t>Dataset {</a:t>
            </a:r>
          </a:p>
          <a:p>
            <a:r>
              <a:rPr lang="ro-RO" sz="1400" dirty="0" smtClean="0">
                <a:latin typeface="Courier"/>
                <a:cs typeface="Courier"/>
              </a:rPr>
              <a:t>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Float32 lat, lon;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	Int32 depth;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	Float32 temp;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} cast;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} leg;</a:t>
            </a:r>
            <a:endParaRPr lang="ro-RO" sz="1400" dirty="0">
              <a:latin typeface="Courier"/>
              <a:cs typeface="Courier"/>
            </a:endParaRPr>
          </a:p>
          <a:p>
            <a:r>
              <a:rPr lang="ro-RO" sz="1400" dirty="0" smtClean="0">
                <a:latin typeface="Courier"/>
                <a:cs typeface="Courier"/>
              </a:rPr>
              <a:t>	} cruise;</a:t>
            </a:r>
          </a:p>
          <a:p>
            <a:r>
              <a:rPr lang="ro-RO" sz="1400" dirty="0" smtClean="0">
                <a:latin typeface="Courier"/>
                <a:cs typeface="Courier"/>
              </a:rPr>
              <a:t>} XBT_Data;</a:t>
            </a:r>
          </a:p>
          <a:p>
            <a:endParaRPr lang="ro-RO" sz="1100" dirty="0">
              <a:latin typeface="Courier"/>
              <a:cs typeface="Courier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983" y="1839829"/>
            <a:ext cx="4374775" cy="26293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49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Collections of variables</a:t>
            </a:r>
          </a:p>
          <a:p>
            <a:r>
              <a:rPr lang="en-US" dirty="0" smtClean="0"/>
              <a:t>Each Dataset is held in a single Structure instance that holds one or more variables</a:t>
            </a:r>
          </a:p>
          <a:p>
            <a:r>
              <a:rPr lang="en-US" dirty="0" smtClean="0"/>
              <a:t>Attributes defined at this top-most level and not explicitly bound to a variable are “global attributes” and convey information about the dataset as whole</a:t>
            </a:r>
          </a:p>
          <a:p>
            <a:r>
              <a:rPr lang="en-US" dirty="0" smtClean="0"/>
              <a:t>Each variable in the dataset has zero or more attributes.</a:t>
            </a:r>
          </a:p>
          <a:p>
            <a:r>
              <a:rPr lang="en-US" dirty="0" smtClean="0"/>
              <a:t>Attributes are lexically scoped.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15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OPeNDAP Servers often do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specifies two metadata responses</a:t>
            </a:r>
          </a:p>
          <a:p>
            <a:r>
              <a:rPr lang="en-US" dirty="0" smtClean="0"/>
              <a:t>…and one data response (BLOB; XDR encoded)</a:t>
            </a:r>
          </a:p>
          <a:p>
            <a:r>
              <a:rPr lang="en-US" dirty="0"/>
              <a:t>S</a:t>
            </a:r>
            <a:r>
              <a:rPr lang="en-US" dirty="0" smtClean="0"/>
              <a:t>ervers also typically return/provide:</a:t>
            </a:r>
          </a:p>
          <a:p>
            <a:pPr lvl="1"/>
            <a:r>
              <a:rPr lang="en-US" dirty="0" smtClean="0"/>
              <a:t>THREDDS catalogs plus HTML pages</a:t>
            </a:r>
          </a:p>
          <a:p>
            <a:pPr lvl="1"/>
            <a:r>
              <a:rPr lang="en-US" dirty="0" smtClean="0"/>
              <a:t>XML, RDF encodings for metadata</a:t>
            </a:r>
          </a:p>
          <a:p>
            <a:pPr lvl="1"/>
            <a:r>
              <a:rPr lang="en-US" dirty="0" smtClean="0"/>
              <a:t>ASCII, netCDF encodings for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data model</a:t>
            </a:r>
          </a:p>
          <a:p>
            <a:r>
              <a:rPr lang="en-US" dirty="0" smtClean="0"/>
              <a:t>Servers and their relation to the data model</a:t>
            </a:r>
          </a:p>
          <a:p>
            <a:r>
              <a:rPr lang="en-US" dirty="0" smtClean="0"/>
              <a:t>Coverages and DAP2</a:t>
            </a:r>
          </a:p>
          <a:p>
            <a:r>
              <a:rPr lang="en-US" dirty="0" smtClean="0"/>
              <a:t>Support for Quadrilateral </a:t>
            </a:r>
            <a:r>
              <a:rPr lang="en-US" dirty="0"/>
              <a:t>G</a:t>
            </a:r>
            <a:r>
              <a:rPr lang="en-US" dirty="0" smtClean="0"/>
              <a:t>rids</a:t>
            </a:r>
          </a:p>
          <a:p>
            <a:r>
              <a:rPr lang="en-US" dirty="0" smtClean="0"/>
              <a:t>Other kinds of grids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UGrid</a:t>
            </a:r>
            <a:r>
              <a:rPr lang="en-US" dirty="0" smtClean="0"/>
              <a:t> work with NOAA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6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= software bus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449" y="1919401"/>
            <a:ext cx="3342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i="1" dirty="0" smtClean="0"/>
              <a:t>Software Bus</a:t>
            </a:r>
            <a:r>
              <a:rPr lang="en-US" dirty="0" smtClean="0"/>
              <a:t>: A programming interface that allows software modules to transfer data to each other.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Format readers decode data and produce a representation using the data model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 builders use the data model representation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mirrors the larger client server design where clients can read data stored in many different formats from one or more servers.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402" y="1763639"/>
            <a:ext cx="52832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15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Variables: Datatypes provide ‘syntactic metadata; attributes provide semantic metadata</a:t>
            </a:r>
          </a:p>
          <a:p>
            <a:r>
              <a:rPr lang="en-US" dirty="0"/>
              <a:t>Datasets: Concrete collections of </a:t>
            </a:r>
            <a:r>
              <a:rPr lang="en-US" dirty="0" smtClean="0"/>
              <a:t>variables</a:t>
            </a:r>
          </a:p>
          <a:p>
            <a:r>
              <a:rPr lang="en-US" dirty="0" smtClean="0"/>
              <a:t>Operations: Provide a way to use operators to extract parts of variables; based on projection, selection and function invocation</a:t>
            </a:r>
          </a:p>
          <a:p>
            <a:r>
              <a:rPr lang="en-US" dirty="0" smtClean="0"/>
              <a:t>Servers provide a web interface using the data model</a:t>
            </a:r>
          </a:p>
        </p:txBody>
      </p:sp>
    </p:spTree>
    <p:extLst>
      <p:ext uri="{BB962C8B-B14F-4D97-AF65-F5344CB8AC3E}">
        <p14:creationId xmlns:p14="http://schemas.microsoft.com/office/powerpoint/2010/main" val="586844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Coverages and DAP2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‘Grid’ provides the structure needed for a quadrilateral grid</a:t>
            </a:r>
          </a:p>
          <a:p>
            <a:r>
              <a:rPr lang="en-US" dirty="0" smtClean="0"/>
              <a:t>DAP2 is ‘domain neutral’</a:t>
            </a:r>
          </a:p>
          <a:p>
            <a:r>
              <a:rPr lang="en-US" dirty="0" smtClean="0"/>
              <a:t>Information about geospatial location should be provided by attributes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10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DAP2’s Grid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…is a Quadrilateral Grid</a:t>
            </a:r>
          </a:p>
          <a:p>
            <a:r>
              <a:rPr lang="en-US" dirty="0" smtClean="0"/>
              <a:t>“DAP2 Grid</a:t>
            </a:r>
            <a:r>
              <a:rPr lang="en-US" dirty="0" smtClean="0"/>
              <a:t>” “Maps”</a:t>
            </a:r>
          </a:p>
          <a:p>
            <a:pPr lvl="1"/>
            <a:r>
              <a:rPr lang="en-US" dirty="0" smtClean="0"/>
              <a:t>Define the coverage extent</a:t>
            </a:r>
          </a:p>
          <a:p>
            <a:r>
              <a:rPr lang="en-US" dirty="0" smtClean="0"/>
              <a:t>“DAP2 Grid</a:t>
            </a:r>
            <a:r>
              <a:rPr lang="en-US" dirty="0" smtClean="0"/>
              <a:t>” “Array”</a:t>
            </a:r>
          </a:p>
          <a:p>
            <a:pPr lvl="1"/>
            <a:r>
              <a:rPr lang="en-US" dirty="0" smtClean="0"/>
              <a:t>Define the schema </a:t>
            </a:r>
            <a:r>
              <a:rPr lang="en-US" dirty="0" smtClean="0"/>
              <a:t>mapping</a:t>
            </a:r>
          </a:p>
          <a:p>
            <a:r>
              <a:rPr lang="en-US" dirty="0" smtClean="0"/>
              <a:t>Grid lines </a:t>
            </a:r>
            <a:r>
              <a:rPr lang="en-US" dirty="0"/>
              <a:t>do not have to be equally </a:t>
            </a:r>
            <a:r>
              <a:rPr lang="en-US" dirty="0" smtClean="0"/>
              <a:t>spaced</a:t>
            </a:r>
          </a:p>
          <a:p>
            <a:r>
              <a:rPr lang="en-US" dirty="0" smtClean="0"/>
              <a:t>N-dimensional</a:t>
            </a:r>
            <a:endParaRPr lang="en-US" dirty="0" smtClean="0"/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Grid lines only; curves are not supported</a:t>
            </a:r>
          </a:p>
          <a:p>
            <a:pPr lvl="1"/>
            <a:r>
              <a:rPr lang="en-US" dirty="0" smtClean="0"/>
              <a:t>All Grid lines intersect at right angles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390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7791" y="1484774"/>
            <a:ext cx="39820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Array: Holds the ‘feature attribute value records.’ These are accessed using integer indices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, i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i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 </a:t>
            </a:r>
            <a:endParaRPr lang="en-US" sz="2400" i="1" baseline="-250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Map: Holds the grid points where the value of the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0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grid point is </a:t>
            </a:r>
            <a:r>
              <a:rPr lang="en-US" sz="2400" i="1" dirty="0" smtClean="0"/>
              <a:t>i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value of the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0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vector.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Because the DAP2 Grid datatype uses vectors for its Maps, the Grid datatype is an ‘orthogonal grid.’</a:t>
            </a:r>
          </a:p>
          <a:p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DAP2 Grids: Abstract and Concrete Representations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24" y="1881530"/>
            <a:ext cx="33655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22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versus Discrete…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provides a mechanism</a:t>
            </a:r>
          </a:p>
          <a:p>
            <a:r>
              <a:rPr lang="en-US" dirty="0" smtClean="0"/>
              <a:t>It does not specify policy</a:t>
            </a:r>
          </a:p>
          <a:p>
            <a:r>
              <a:rPr lang="en-US" dirty="0" smtClean="0"/>
              <a:t>Thus, ‘Grid’ can represent a variety of data abstract grid coverages.</a:t>
            </a:r>
          </a:p>
          <a:p>
            <a:r>
              <a:rPr lang="en-US" dirty="0" smtClean="0"/>
              <a:t>The exact mapping – e.g., how to (or if) interpolate values ‘between the grid points’ – must be provided in attributes or by convention.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33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090" y="1417638"/>
            <a:ext cx="3169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Figure 16 – CV_Grid. </a:t>
            </a:r>
            <a:r>
              <a:rPr lang="en-US" sz="1600" dirty="0" smtClean="0"/>
              <a:t>From “The OpenGIS Abstract Specification Topic 6: Schema for coverage geometry and functions,” OGC 07-001, p. 41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788954" y="6284983"/>
            <a:ext cx="1829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Figure copyright </a:t>
            </a:r>
            <a:r>
              <a:rPr lang="en-US" sz="1000" dirty="0">
                <a:solidFill>
                  <a:prstClr val="black"/>
                </a:solidFill>
              </a:rPr>
              <a:t>2007 OGC, Inc.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62846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692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Dimension</a:t>
            </a:r>
            <a:r>
              <a:rPr lang="en-US" sz="1600" dirty="0" smtClean="0"/>
              <a:t> and </a:t>
            </a:r>
            <a:r>
              <a:rPr lang="en-US" sz="1600" i="1" dirty="0" smtClean="0"/>
              <a:t>axisNames</a:t>
            </a:r>
            <a:r>
              <a:rPr lang="en-US" sz="1600" dirty="0" smtClean="0"/>
              <a:t> are present in the Grid variable’s definition.</a:t>
            </a:r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Extent</a:t>
            </a:r>
            <a:r>
              <a:rPr lang="en-US" sz="1600" dirty="0" smtClean="0"/>
              <a:t> can be read from the Map vectors or from the Grid variable’s attributes.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i="1" dirty="0" smtClean="0"/>
              <a:t>GridEnvelope</a:t>
            </a:r>
            <a:r>
              <a:rPr lang="en-US" sz="1600" dirty="0" smtClean="0"/>
              <a:t> can also be read from the Maps and Grid attributes if they are present.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446356" y="1512455"/>
            <a:ext cx="2915189" cy="1616362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61545" y="1766455"/>
            <a:ext cx="2325255" cy="1108364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7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50081" y="4064000"/>
            <a:ext cx="4110181" cy="1096818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091" y="1417638"/>
            <a:ext cx="2972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DAP2 Grid variable’s Maps provide this information.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i="1" dirty="0" smtClean="0"/>
              <a:t>EvaluationStructure</a:t>
            </a:r>
            <a:r>
              <a:rPr lang="en-US" sz="1600" dirty="0" smtClean="0"/>
              <a:t> is implicit, however.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extent of the Grid can be read from the Maps</a:t>
            </a:r>
          </a:p>
        </p:txBody>
      </p:sp>
    </p:spTree>
    <p:extLst>
      <p:ext uri="{BB962C8B-B14F-4D97-AF65-F5344CB8AC3E}">
        <p14:creationId xmlns:p14="http://schemas.microsoft.com/office/powerpoint/2010/main" val="2253006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865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GridCoordinates</a:t>
            </a:r>
            <a:r>
              <a:rPr lang="en-US" sz="1600" dirty="0"/>
              <a:t> </a:t>
            </a:r>
            <a:r>
              <a:rPr lang="en-US" sz="1600" dirty="0" smtClean="0"/>
              <a:t>are held in the values stored in the Map’s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44636" y="5276272"/>
            <a:ext cx="2482274" cy="785091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</a:t>
            </a:r>
            <a:r>
              <a:rPr lang="en-US" dirty="0" smtClean="0"/>
              <a:t>Model versus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952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Variables</a:t>
            </a:r>
            <a:endParaRPr lang="en-US" dirty="0" smtClean="0"/>
          </a:p>
          <a:p>
            <a:pPr lvl="1"/>
            <a:r>
              <a:rPr lang="en-US" dirty="0" smtClean="0"/>
              <a:t>Operations</a:t>
            </a:r>
            <a:endParaRPr lang="en-US" strike="sngStrike" dirty="0" smtClean="0"/>
          </a:p>
          <a:p>
            <a:pPr lvl="1"/>
            <a:r>
              <a:rPr lang="en-US" dirty="0" smtClean="0"/>
              <a:t>Datasets</a:t>
            </a:r>
          </a:p>
          <a:p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Software that implements the operations and which provides other features</a:t>
            </a:r>
          </a:p>
          <a:p>
            <a:pPr lvl="1"/>
            <a:r>
              <a:rPr lang="en-US" dirty="0" smtClean="0"/>
              <a:t>Expressions combine variables, referenced by name, and operators to </a:t>
            </a:r>
            <a:r>
              <a:rPr lang="en-US" i="1" dirty="0" smtClean="0"/>
              <a:t>constrain</a:t>
            </a:r>
            <a:r>
              <a:rPr lang="en-US" dirty="0" smtClean="0"/>
              <a:t> access.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612351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Variables and their Operations provide a collection of Abstract Datatypes.</a:t>
            </a:r>
          </a:p>
          <a:p>
            <a:pPr algn="ctr"/>
            <a:r>
              <a:rPr lang="en-US" sz="2000" i="1" dirty="0" smtClean="0"/>
              <a:t>URLs provide unique references to Datasets and Servers used to access them.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5760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86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600" i="1" dirty="0" smtClean="0"/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Information about the footprint of the grid cell (as defined in sec 8.2.2 of OGC 07-011) may be provided in attributes of the Grid variable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162173" y="3082636"/>
            <a:ext cx="1506646" cy="90054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4573" y="2888671"/>
            <a:ext cx="1506646" cy="990601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64519" y="5188526"/>
            <a:ext cx="1506646" cy="990601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57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Other Kinds of Coverages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Constructor types can build the necessary data structures</a:t>
            </a:r>
          </a:p>
          <a:p>
            <a:pPr lvl="1"/>
            <a:r>
              <a:rPr lang="en-US" dirty="0" smtClean="0"/>
              <a:t>DAP2 Global and Variable attributes can encode interpretation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2211302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Kinds of </a:t>
            </a:r>
            <a:r>
              <a:rPr lang="en-US" dirty="0" smtClean="0"/>
              <a:t>Coverages,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Hexagonal </a:t>
            </a:r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implemented using DAP2’s Grid variable and extra attribute information.</a:t>
            </a:r>
          </a:p>
          <a:p>
            <a:r>
              <a:rPr lang="en-US" dirty="0" err="1" smtClean="0"/>
              <a:t>Thiessen</a:t>
            </a:r>
            <a:r>
              <a:rPr lang="en-US" dirty="0" smtClean="0"/>
              <a:t> polygon</a:t>
            </a:r>
          </a:p>
          <a:p>
            <a:r>
              <a:rPr lang="en-US" dirty="0"/>
              <a:t>Triangular irregular networks (TINs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can be encoded using the conventions being developed by ASA &amp; </a:t>
            </a:r>
            <a:r>
              <a:rPr lang="en-US" dirty="0" err="1" smtClean="0"/>
              <a:t>Deltares</a:t>
            </a:r>
            <a:r>
              <a:rPr lang="en-US" dirty="0"/>
              <a:t> (http://</a:t>
            </a:r>
            <a:r>
              <a:rPr lang="en-US" dirty="0" err="1"/>
              <a:t>bit.ly</a:t>
            </a:r>
            <a:r>
              <a:rPr lang="en-US" dirty="0"/>
              <a:t>/</a:t>
            </a:r>
            <a:r>
              <a:rPr lang="en-US" dirty="0" err="1" smtClean="0"/>
              <a:t>ugrid_cf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5813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579"/>
            <a:ext cx="8229600" cy="2785086"/>
          </a:xfrm>
        </p:spPr>
        <p:txBody>
          <a:bodyPr/>
          <a:lstStyle/>
          <a:p>
            <a:r>
              <a:rPr lang="en-US" dirty="0" smtClean="0"/>
              <a:t>DAP2 data model </a:t>
            </a:r>
            <a:r>
              <a:rPr lang="en-US" dirty="0" smtClean="0"/>
              <a:t>is domain neutral</a:t>
            </a:r>
          </a:p>
          <a:p>
            <a:r>
              <a:rPr lang="en-US" dirty="0"/>
              <a:t>P</a:t>
            </a:r>
            <a:r>
              <a:rPr lang="en-US" dirty="0" smtClean="0"/>
              <a:t>rovides structural support for quadrilateral grids</a:t>
            </a:r>
          </a:p>
          <a:p>
            <a:r>
              <a:rPr lang="en-US" dirty="0" smtClean="0"/>
              <a:t>Can be used to encode a wide variety of coverages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45194"/>
            <a:ext cx="822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Domain neutral design can leverage other application-specific standards</a:t>
            </a:r>
          </a:p>
          <a:p>
            <a:r>
              <a:rPr lang="en-US" sz="2000" i="1" dirty="0"/>
              <a:t>Domain neutral design fosters cross-domain interoperability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2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Data Model and Application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is domain neutral</a:t>
            </a:r>
          </a:p>
          <a:p>
            <a:r>
              <a:rPr lang="en-US" dirty="0" smtClean="0"/>
              <a:t>DAP2 is intended to be a lower level in a multi-tier protocol stack</a:t>
            </a:r>
          </a:p>
          <a:p>
            <a:r>
              <a:rPr lang="en-US" dirty="0" smtClean="0"/>
              <a:t>Examples of standards often used with DAP2:</a:t>
            </a:r>
          </a:p>
          <a:p>
            <a:pPr lvl="1"/>
            <a:r>
              <a:rPr lang="en-US" dirty="0" smtClean="0"/>
              <a:t>COARDS</a:t>
            </a:r>
          </a:p>
          <a:p>
            <a:pPr lvl="1"/>
            <a:r>
              <a:rPr lang="en-US" dirty="0" smtClean="0"/>
              <a:t>CF</a:t>
            </a:r>
          </a:p>
          <a:p>
            <a:pPr lvl="1"/>
            <a:r>
              <a:rPr lang="en-US" dirty="0" smtClean="0"/>
              <a:t>HDF-EOS; HDF-EOS2</a:t>
            </a:r>
          </a:p>
          <a:p>
            <a:r>
              <a:rPr lang="en-US" dirty="0" smtClean="0"/>
              <a:t>The separation is intentional!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Variables:</a:t>
            </a:r>
            <a:endParaRPr lang="en-US" dirty="0" smtClean="0"/>
          </a:p>
          <a:p>
            <a:pPr lvl="1"/>
            <a:r>
              <a:rPr lang="en-US" dirty="0" smtClean="0"/>
              <a:t>Name, Type, Shape: syntactic metadata</a:t>
            </a:r>
            <a:endParaRPr lang="en-US" dirty="0" smtClean="0"/>
          </a:p>
          <a:p>
            <a:pPr lvl="1"/>
            <a:r>
              <a:rPr lang="en-US" dirty="0" smtClean="0"/>
              <a:t>Attributes (name-type-value triples): semantic metadata</a:t>
            </a:r>
          </a:p>
          <a:p>
            <a:pPr lvl="1"/>
            <a:r>
              <a:rPr lang="en-US" dirty="0" smtClean="0"/>
              <a:t>Value(s)</a:t>
            </a:r>
            <a:endParaRPr lang="en-US" dirty="0" smtClean="0"/>
          </a:p>
          <a:p>
            <a:r>
              <a:rPr lang="en-US" dirty="0" smtClean="0"/>
              <a:t>Operations:</a:t>
            </a:r>
            <a:endParaRPr lang="en-US" dirty="0" smtClean="0"/>
          </a:p>
          <a:p>
            <a:pPr lvl="1"/>
            <a:r>
              <a:rPr lang="en-US" dirty="0" smtClean="0"/>
              <a:t>The operations that can be performed on the </a:t>
            </a:r>
            <a:r>
              <a:rPr lang="en-US" dirty="0" smtClean="0"/>
              <a:t>variables (subset, sample and function invocation)</a:t>
            </a:r>
            <a:endParaRPr lang="en-US" dirty="0" smtClean="0"/>
          </a:p>
          <a:p>
            <a:r>
              <a:rPr lang="en-US" dirty="0" smtClean="0"/>
              <a:t>Datasets:</a:t>
            </a:r>
          </a:p>
          <a:p>
            <a:pPr lvl="1"/>
            <a:r>
              <a:rPr lang="en-US" dirty="0" smtClean="0"/>
              <a:t>Instantiations of </a:t>
            </a:r>
            <a:r>
              <a:rPr lang="en-US" dirty="0" smtClean="0"/>
              <a:t>Variables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5243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Datatypes in DAP2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Types found in a </a:t>
            </a:r>
            <a:r>
              <a:rPr lang="en-US" sz="2400" dirty="0" smtClean="0"/>
              <a:t>‘typical’ programming </a:t>
            </a:r>
            <a:r>
              <a:rPr lang="en-US" sz="2400" dirty="0" smtClean="0"/>
              <a:t>language</a:t>
            </a:r>
          </a:p>
          <a:p>
            <a:pPr lvl="1"/>
            <a:r>
              <a:rPr lang="en-US" sz="2000" dirty="0" smtClean="0"/>
              <a:t>Structures: define new lexical scopes; contain one or more other variables; recursive</a:t>
            </a:r>
            <a:endParaRPr lang="en-US" sz="2000" dirty="0" smtClean="0"/>
          </a:p>
          <a:p>
            <a:pPr lvl="1"/>
            <a:r>
              <a:rPr lang="en-US" sz="2000" dirty="0" smtClean="0"/>
              <a:t>Arrays: type-homogeneous; indexed; n-dimensional; includes arrays of structures</a:t>
            </a:r>
            <a:endParaRPr lang="en-US" sz="2000" dirty="0" smtClean="0"/>
          </a:p>
          <a:p>
            <a:pPr lvl="1"/>
            <a:r>
              <a:rPr lang="en-US" sz="2000" dirty="0" smtClean="0"/>
              <a:t>Scalars: the fundamental building blocks; Byte, …, String, URL. </a:t>
            </a:r>
            <a:endParaRPr lang="en-US" sz="2000" dirty="0" smtClean="0"/>
          </a:p>
          <a:p>
            <a:r>
              <a:rPr lang="en-US" sz="2400" dirty="0" smtClean="0"/>
              <a:t>Sequence: Relational type; may be nested; defines a lexical scope; like structure, </a:t>
            </a:r>
            <a:r>
              <a:rPr lang="en-US" sz="2400" dirty="0"/>
              <a:t>can contain one or more other </a:t>
            </a:r>
            <a:r>
              <a:rPr lang="en-US" sz="2400" dirty="0" smtClean="0"/>
              <a:t>variables; recursive (so nesting of relations is possible); </a:t>
            </a:r>
            <a:endParaRPr lang="en-US" sz="2400" dirty="0" smtClean="0"/>
          </a:p>
          <a:p>
            <a:r>
              <a:rPr lang="en-US" sz="2400" dirty="0" smtClean="0"/>
              <a:t>Grid: Similar to a ‘quadrilateral coverage;’</a:t>
            </a:r>
            <a:r>
              <a:rPr lang="en-US" sz="2400" dirty="0" smtClean="0"/>
              <a:t> defines a lexical scope; is </a:t>
            </a:r>
            <a:r>
              <a:rPr lang="en-US" sz="2400" i="1" dirty="0" smtClean="0"/>
              <a:t>not</a:t>
            </a:r>
            <a:r>
              <a:rPr lang="en-US" sz="2400" dirty="0" smtClean="0"/>
              <a:t> recursive.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26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/>
          </a:bodyPr>
          <a:lstStyle/>
          <a:p>
            <a:r>
              <a:rPr lang="en-US" dirty="0" smtClean="0"/>
              <a:t>Lexical scoping prevents name ‘collisions’</a:t>
            </a:r>
          </a:p>
          <a:p>
            <a:r>
              <a:rPr lang="en-US" dirty="0" smtClean="0"/>
              <a:t>Provides hierarchy</a:t>
            </a:r>
          </a:p>
          <a:p>
            <a:r>
              <a:rPr lang="en-US" dirty="0" smtClean="0"/>
              <a:t>Provides grouping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</p:spTree>
    <p:extLst>
      <p:ext uri="{BB962C8B-B14F-4D97-AF65-F5344CB8AC3E}">
        <p14:creationId xmlns:p14="http://schemas.microsoft.com/office/powerpoint/2010/main" val="325359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198166"/>
            <a:ext cx="2418083" cy="156966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59940" y="3438734"/>
            <a:ext cx="3020445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874565" y="1509688"/>
            <a:ext cx="2000718" cy="99447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9735" y="3830831"/>
            <a:ext cx="3677967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1685</Words>
  <Application>Microsoft Macintosh PowerPoint</Application>
  <PresentationFormat>On-screen Show (4:3)</PresentationFormat>
  <Paragraphs>265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Coverages and the DAP2 Data Model</vt:lpstr>
      <vt:lpstr>Outline</vt:lpstr>
      <vt:lpstr>The Data Model versus Servers</vt:lpstr>
      <vt:lpstr>The Data Model and Application Domains</vt:lpstr>
      <vt:lpstr>Data Model</vt:lpstr>
      <vt:lpstr>Datatypes in DAP2</vt:lpstr>
      <vt:lpstr>Aside: Lexical Scope</vt:lpstr>
      <vt:lpstr>Aside: Lexical Scope</vt:lpstr>
      <vt:lpstr>Aside: Lexical Scope</vt:lpstr>
      <vt:lpstr>Aside: Lexical Scope</vt:lpstr>
      <vt:lpstr>Aside: Lexical Scope</vt:lpstr>
      <vt:lpstr>Aside: Lexical Scope</vt:lpstr>
      <vt:lpstr>Aside: Lexical Scope</vt:lpstr>
      <vt:lpstr>Operations</vt:lpstr>
      <vt:lpstr>Constraint Expressions</vt:lpstr>
      <vt:lpstr>Constraint Expression Examples</vt:lpstr>
      <vt:lpstr>Constraint Expression Examples: Sequences support relational ops</vt:lpstr>
      <vt:lpstr>Datasets</vt:lpstr>
      <vt:lpstr>OPeNDAP Servers often do more</vt:lpstr>
      <vt:lpstr>data model = software bus</vt:lpstr>
      <vt:lpstr>Summary of the Data Model</vt:lpstr>
      <vt:lpstr>Coverages and DAP2</vt:lpstr>
      <vt:lpstr>DAP2’s Grid Data type</vt:lpstr>
      <vt:lpstr>DAP2 Grids: Abstract and Concrete Representations</vt:lpstr>
      <vt:lpstr>Continuous versus Discrete…</vt:lpstr>
      <vt:lpstr>DAP2 Grid compared to CV_Grid</vt:lpstr>
      <vt:lpstr>DAP2 Grid compared to CV_Grid</vt:lpstr>
      <vt:lpstr>DAP2 Grid compared to CV_Grid</vt:lpstr>
      <vt:lpstr>DAP2 Grid compared to CV_Grid</vt:lpstr>
      <vt:lpstr>DAP2 Grid compared to CV_Grid</vt:lpstr>
      <vt:lpstr>Representing Other Kinds of Coverages</vt:lpstr>
      <vt:lpstr>Other Kinds of Coverages, cont.</vt:lpstr>
      <vt:lpstr>Summary</vt:lpstr>
    </vt:vector>
  </TitlesOfParts>
  <Company>OPeNDAP,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Coverages in DAP2</dc:title>
  <dc:creator>James Gallagher</dc:creator>
  <cp:lastModifiedBy>James Gallagher</cp:lastModifiedBy>
  <cp:revision>62</cp:revision>
  <dcterms:created xsi:type="dcterms:W3CDTF">2012-03-08T22:25:21Z</dcterms:created>
  <dcterms:modified xsi:type="dcterms:W3CDTF">2012-03-19T01:01:13Z</dcterms:modified>
</cp:coreProperties>
</file>