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9" d="100"/>
          <a:sy n="149" d="100"/>
        </p:scale>
        <p:origin x="-208"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4083897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*http://docs.opendap.org/index.php/DAP4_Specification; **http://54.204.231.163:8080/opendap/data/reader/dap4/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One aspect of the 'web services now pervasive' issue was that the 'base URL' to a dataset was not really defined and as a result, while the DAS, DDS, etc., URLs had a defined response, the base URL didn't and different servers returned different stuff</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disc.gsfc.nasa.gov/SSW"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iovanni.gsfc.nasa.gov/giovann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spcBef>
                <a:spcPts val="0"/>
              </a:spcBef>
              <a:buNone/>
            </a:pPr>
            <a:r>
              <a:rPr lang="en"/>
              <a:t>DAP4</a:t>
            </a:r>
          </a:p>
        </p:txBody>
      </p:sp>
      <p:sp>
        <p:nvSpPr>
          <p:cNvPr id="29" name="Shape 29"/>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rtl="0">
              <a:spcBef>
                <a:spcPts val="0"/>
              </a:spcBef>
              <a:buNone/>
            </a:pPr>
            <a:r>
              <a:rPr lang="en"/>
              <a:t>James Gallagher &amp; Ethan Davis</a:t>
            </a:r>
          </a:p>
          <a:p>
            <a:pPr>
              <a:spcBef>
                <a:spcPts val="0"/>
              </a:spcBef>
              <a:buNone/>
            </a:pPr>
            <a:r>
              <a:rPr lang="en" sz="1000"/>
              <a:t>OPeNDAP and Unidata</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Data and Constraints</a:t>
            </a:r>
          </a:p>
        </p:txBody>
      </p:sp>
      <p:sp>
        <p:nvSpPr>
          <p:cNvPr id="83" name="Shape 8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As with DAP2, Data is returned in a two-part response</a:t>
            </a:r>
          </a:p>
          <a:p>
            <a:pPr marL="914400" lvl="1" indent="-381000" rtl="0">
              <a:lnSpc>
                <a:spcPct val="115000"/>
              </a:lnSpc>
              <a:spcBef>
                <a:spcPts val="800"/>
              </a:spcBef>
              <a:buClr>
                <a:schemeClr val="dk1"/>
              </a:buClr>
              <a:buSzPct val="80000"/>
              <a:buFont typeface="Courier New"/>
              <a:buChar char="o"/>
            </a:pPr>
            <a:r>
              <a:rPr lang="en">
                <a:solidFill>
                  <a:schemeClr val="dk1"/>
                </a:solidFill>
                <a:latin typeface="Calibri"/>
                <a:ea typeface="Calibri"/>
                <a:cs typeface="Calibri"/>
                <a:sym typeface="Calibri"/>
              </a:rPr>
              <a:t>Binary uses 'reader makes right' (not XDR)</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Can request one or more variables and/or Structure fields</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Can ‘slice’ the dimensions of array variables</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Can filter Tabular (Sequence) data</a:t>
            </a:r>
          </a:p>
          <a:p>
            <a:pPr marL="914400" lvl="1" indent="-381000" rtl="0">
              <a:lnSpc>
                <a:spcPct val="115000"/>
              </a:lnSpc>
              <a:spcBef>
                <a:spcPts val="800"/>
              </a:spcBef>
              <a:buClr>
                <a:schemeClr val="dk1"/>
              </a:buClr>
              <a:buSzPct val="80000"/>
              <a:buFont typeface="Courier New"/>
              <a:buChar char="o"/>
            </a:pPr>
            <a:r>
              <a:rPr lang="en">
                <a:solidFill>
                  <a:schemeClr val="dk1"/>
                </a:solidFill>
                <a:latin typeface="Calibri"/>
                <a:ea typeface="Calibri"/>
                <a:cs typeface="Calibri"/>
                <a:sym typeface="Calibri"/>
              </a:rPr>
              <a:t>A flaw in DAP2 where multiple Sequences could not be requested has been fixed</a:t>
            </a:r>
          </a:p>
          <a:p>
            <a:pPr marL="914400" lvl="1" indent="-381000" rtl="0">
              <a:lnSpc>
                <a:spcPct val="115000"/>
              </a:lnSpc>
              <a:spcBef>
                <a:spcPts val="800"/>
              </a:spcBef>
              <a:buClr>
                <a:schemeClr val="dk1"/>
              </a:buClr>
              <a:buSzPct val="80000"/>
              <a:buFont typeface="Courier New"/>
              <a:buChar char="o"/>
            </a:pPr>
            <a:r>
              <a:rPr lang="en">
                <a:solidFill>
                  <a:schemeClr val="dk1"/>
                </a:solidFill>
                <a:latin typeface="Calibri"/>
                <a:ea typeface="Calibri"/>
                <a:cs typeface="Calibri"/>
                <a:sym typeface="Calibri"/>
              </a:rPr>
              <a:t>The DAP4 'filter' syntax could also support Array filtering</a:t>
            </a:r>
          </a:p>
          <a:p>
            <a:pPr>
              <a:spcBef>
                <a:spcPts val="0"/>
              </a:spcBef>
              <a:buNone/>
            </a:pPr>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lvl="0" rtl="0">
              <a:spcBef>
                <a:spcPts val="0"/>
              </a:spcBef>
              <a:buNone/>
            </a:pPr>
            <a:r>
              <a:rPr lang="en"/>
              <a:t>Goals - Revisited</a:t>
            </a:r>
          </a:p>
        </p:txBody>
      </p:sp>
      <p:sp>
        <p:nvSpPr>
          <p:cNvPr id="89" name="Shape 8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a:t>Define DAP4 - Yes</a:t>
            </a:r>
          </a:p>
          <a:p>
            <a:pPr marL="914400" lvl="1" indent="-342900" rtl="0">
              <a:spcBef>
                <a:spcPts val="0"/>
              </a:spcBef>
              <a:buClr>
                <a:schemeClr val="dk2"/>
              </a:buClr>
              <a:buSzPct val="100000"/>
              <a:buFont typeface="Courier New"/>
              <a:buChar char="o"/>
            </a:pPr>
            <a:r>
              <a:rPr lang="en" sz="1800"/>
              <a:t>Data model</a:t>
            </a:r>
          </a:p>
          <a:p>
            <a:pPr marL="914400" lvl="1" indent="-342900" rtl="0">
              <a:spcBef>
                <a:spcPts val="0"/>
              </a:spcBef>
              <a:buClr>
                <a:schemeClr val="dk2"/>
              </a:buClr>
              <a:buSzPct val="100000"/>
              <a:buFont typeface="Courier New"/>
              <a:buChar char="o"/>
            </a:pPr>
            <a:r>
              <a:rPr lang="en" sz="1800"/>
              <a:t>Web services</a:t>
            </a:r>
          </a:p>
          <a:p>
            <a:pPr marL="914400" lvl="1" indent="-342900" rtl="0">
              <a:spcBef>
                <a:spcPts val="0"/>
              </a:spcBef>
              <a:buClr>
                <a:schemeClr val="dk2"/>
              </a:buClr>
              <a:buSzPct val="100000"/>
              <a:buFont typeface="Courier New"/>
              <a:buChar char="o"/>
            </a:pPr>
            <a:r>
              <a:rPr lang="en" sz="1800"/>
              <a:t>Extensible</a:t>
            </a:r>
          </a:p>
          <a:p>
            <a:pPr marL="457200" lvl="0" indent="-381000" rtl="0">
              <a:spcBef>
                <a:spcPts val="0"/>
              </a:spcBef>
              <a:buClr>
                <a:schemeClr val="dk2"/>
              </a:buClr>
              <a:buSzPct val="100000"/>
              <a:buFont typeface="Arial"/>
              <a:buChar char="●"/>
            </a:pPr>
            <a:r>
              <a:rPr lang="en" sz="2400"/>
              <a:t>Publish specification - On the web</a:t>
            </a:r>
          </a:p>
          <a:p>
            <a:pPr marL="457200" lvl="0" indent="-381000" rtl="0">
              <a:spcBef>
                <a:spcPts val="0"/>
              </a:spcBef>
              <a:buClr>
                <a:schemeClr val="dk2"/>
              </a:buClr>
              <a:buSzPct val="100000"/>
              <a:buFont typeface="Arial"/>
              <a:buChar char="●"/>
            </a:pPr>
            <a:r>
              <a:rPr lang="en" sz="2400"/>
              <a:t>Release two servers - Hyrax close (9/2014) &amp; TDS yes (9/2014)</a:t>
            </a:r>
          </a:p>
          <a:p>
            <a:pPr marL="457200" lvl="0" indent="-381000" rtl="0">
              <a:spcBef>
                <a:spcPts val="0"/>
              </a:spcBef>
              <a:buClr>
                <a:schemeClr val="dk2"/>
              </a:buClr>
              <a:buSzPct val="100000"/>
              <a:buFont typeface="Arial"/>
              <a:buChar char="●"/>
            </a:pPr>
            <a:r>
              <a:rPr lang="en" sz="2400"/>
              <a:t>Release two clients</a:t>
            </a:r>
          </a:p>
          <a:p>
            <a:pPr marL="914400" lvl="1" indent="-342900" rtl="0">
              <a:spcBef>
                <a:spcPts val="0"/>
              </a:spcBef>
              <a:buClr>
                <a:schemeClr val="dk2"/>
              </a:buClr>
              <a:buSzPct val="100000"/>
              <a:buFont typeface="Courier New"/>
              <a:buChar char="o"/>
            </a:pPr>
            <a:r>
              <a:rPr lang="en" sz="1800"/>
              <a:t>netCDF Java; C not yet</a:t>
            </a:r>
          </a:p>
          <a:p>
            <a:pPr marL="914400" lvl="1" indent="-342900" rtl="0">
              <a:spcBef>
                <a:spcPts val="0"/>
              </a:spcBef>
              <a:buClr>
                <a:schemeClr val="dk2"/>
              </a:buClr>
              <a:buSzPct val="100000"/>
              <a:buFont typeface="Courier New"/>
              <a:buChar char="o"/>
            </a:pPr>
            <a:r>
              <a:rPr lang="en" sz="1800"/>
              <a:t>C++ library</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Online Information</a:t>
            </a:r>
          </a:p>
        </p:txBody>
      </p:sp>
      <p:sp>
        <p:nvSpPr>
          <p:cNvPr id="95" name="Shape 9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a:t>Specification: Online at docs.opendap.org*</a:t>
            </a:r>
          </a:p>
          <a:p>
            <a:pPr rtl="0">
              <a:spcBef>
                <a:spcPts val="0"/>
              </a:spcBef>
              <a:buNone/>
            </a:pPr>
            <a:r>
              <a:rPr lang="en"/>
              <a:t>Test Servers: Hyrax-based**; TDS-based</a:t>
            </a:r>
          </a:p>
          <a:p>
            <a:pPr>
              <a:spcBef>
                <a:spcPts val="0"/>
              </a:spcBef>
              <a:buNone/>
            </a:pPr>
            <a:r>
              <a:rPr lang="en"/>
              <a:t>Software: C++ (libdap), Java (netCDF Java)</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DAP4 Adoption Use Cases</a:t>
            </a:r>
          </a:p>
        </p:txBody>
      </p:sp>
      <p:sp>
        <p:nvSpPr>
          <p:cNvPr id="101" name="Shape 10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a:t>Use cases GSFC</a:t>
            </a:r>
          </a:p>
          <a:p>
            <a:pPr rtl="0">
              <a:spcBef>
                <a:spcPts val="0"/>
              </a:spcBef>
              <a:buNone/>
            </a:pPr>
            <a:r>
              <a:rPr lang="en"/>
              <a:t>Other use cases</a:t>
            </a:r>
          </a:p>
          <a:p>
            <a:pPr rtl="0">
              <a:spcBef>
                <a:spcPts val="0"/>
              </a:spcBef>
              <a:buNone/>
            </a:pPr>
            <a:r>
              <a:rPr lang="en"/>
              <a:t>Topics: </a:t>
            </a:r>
          </a:p>
          <a:p>
            <a:pPr indent="457200" rtl="0">
              <a:spcBef>
                <a:spcPts val="0"/>
              </a:spcBef>
              <a:buNone/>
            </a:pPr>
            <a:r>
              <a:rPr lang="en"/>
              <a:t>New data model elements</a:t>
            </a:r>
          </a:p>
          <a:p>
            <a:pPr indent="457200" rtl="0">
              <a:spcBef>
                <a:spcPts val="0"/>
              </a:spcBef>
              <a:buNone/>
            </a:pPr>
            <a:r>
              <a:rPr lang="en"/>
              <a:t>New web services</a:t>
            </a:r>
          </a:p>
          <a:p>
            <a:pPr indent="457200" rtl="0">
              <a:spcBef>
                <a:spcPts val="0"/>
              </a:spcBef>
              <a:buNone/>
            </a:pPr>
            <a:r>
              <a:rPr lang="en"/>
              <a:t>Extensions - new return types and behaviors</a:t>
            </a:r>
          </a:p>
          <a:p>
            <a:pPr>
              <a:spcBef>
                <a:spcPts val="0"/>
              </a:spcBef>
              <a:buNone/>
            </a:pPr>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UC1 Subsetter</a:t>
            </a:r>
          </a:p>
        </p:txBody>
      </p:sp>
      <p:sp>
        <p:nvSpPr>
          <p:cNvPr id="107" name="Shape 10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0" lvl="0" indent="0" rtl="0">
              <a:lnSpc>
                <a:spcPct val="150000"/>
              </a:lnSpc>
              <a:spcBef>
                <a:spcPts val="200"/>
              </a:spcBef>
              <a:spcAft>
                <a:spcPts val="700"/>
              </a:spcAft>
              <a:buNone/>
            </a:pPr>
            <a:r>
              <a:rPr lang="en" sz="1400">
                <a:solidFill>
                  <a:schemeClr val="dk1"/>
                </a:solidFill>
              </a:rPr>
              <a:t>Spatial/Variable Subsetter. Our Simple Subset Wizard (SSW) works by constructing URLs to download spatial / variable subsets from the server as netCDF files (</a:t>
            </a:r>
            <a:r>
              <a:rPr lang="en" sz="1400">
                <a:solidFill>
                  <a:srgbClr val="3366BB"/>
                </a:solidFill>
                <a:hlinkClick r:id="rId3"/>
              </a:rPr>
              <a:t>http://disc.gsfc.nasa.gov/SSW</a:t>
            </a:r>
            <a:r>
              <a:rPr lang="en" sz="1400">
                <a:solidFill>
                  <a:schemeClr val="dk1"/>
                </a:solidFill>
              </a:rPr>
              <a:t>). This has allowed us to stop writing custom subsetter programs for each dataset or group of datasets.</a:t>
            </a:r>
          </a:p>
          <a:p>
            <a:pPr marL="457200" lvl="0" indent="-317500" rtl="0">
              <a:lnSpc>
                <a:spcPct val="150000"/>
              </a:lnSpc>
              <a:spcBef>
                <a:spcPts val="200"/>
              </a:spcBef>
              <a:spcAft>
                <a:spcPts val="700"/>
              </a:spcAft>
              <a:buClr>
                <a:schemeClr val="dk2"/>
              </a:buClr>
              <a:buSzPct val="100000"/>
              <a:buFont typeface="Arial"/>
              <a:buChar char="●"/>
            </a:pPr>
            <a:r>
              <a:rPr lang="en" sz="1400">
                <a:solidFill>
                  <a:schemeClr val="dk1"/>
                </a:solidFill>
              </a:rPr>
              <a:t>Constructing URLs is different but this difference is primarily syntax and not semantics</a:t>
            </a:r>
          </a:p>
          <a:p>
            <a:pPr marL="457200" lvl="0" indent="-317500" rtl="0">
              <a:lnSpc>
                <a:spcPct val="150000"/>
              </a:lnSpc>
              <a:spcBef>
                <a:spcPts val="200"/>
              </a:spcBef>
              <a:spcAft>
                <a:spcPts val="700"/>
              </a:spcAft>
              <a:buClr>
                <a:schemeClr val="dk2"/>
              </a:buClr>
              <a:buSzPct val="100000"/>
              <a:buFont typeface="Arial"/>
              <a:buChar char="●"/>
            </a:pPr>
            <a:r>
              <a:rPr lang="en" sz="1400">
                <a:solidFill>
                  <a:schemeClr val="dk1"/>
                </a:solidFill>
              </a:rPr>
              <a:t>DDS &amp; DAS replaced by the DMR means new parsing code must be written OR a new library used</a:t>
            </a:r>
          </a:p>
          <a:p>
            <a:pPr marL="457200" lvl="0" indent="-317500" rtl="0">
              <a:lnSpc>
                <a:spcPct val="150000"/>
              </a:lnSpc>
              <a:spcBef>
                <a:spcPts val="200"/>
              </a:spcBef>
              <a:spcAft>
                <a:spcPts val="700"/>
              </a:spcAft>
              <a:buClr>
                <a:schemeClr val="dk2"/>
              </a:buClr>
              <a:buSzPct val="100000"/>
              <a:buFont typeface="Arial"/>
              <a:buChar char="●"/>
            </a:pPr>
            <a:r>
              <a:rPr lang="en" sz="1400">
                <a:solidFill>
                  <a:schemeClr val="dk1"/>
                </a:solidFill>
              </a:rPr>
              <a:t>The CE syntax is slightly different (although slicing arrays uses the same syntax with some new features that the code might find useful)</a:t>
            </a:r>
          </a:p>
          <a:p>
            <a:pPr marL="457200" lvl="0" indent="-317500" rtl="0">
              <a:lnSpc>
                <a:spcPct val="150000"/>
              </a:lnSpc>
              <a:spcBef>
                <a:spcPts val="200"/>
              </a:spcBef>
              <a:spcAft>
                <a:spcPts val="700"/>
              </a:spcAft>
              <a:buClr>
                <a:schemeClr val="dk2"/>
              </a:buClr>
              <a:buSzPct val="100000"/>
              <a:buFont typeface="Arial"/>
              <a:buChar char="●"/>
            </a:pPr>
            <a:r>
              <a:rPr lang="en" sz="1400">
                <a:solidFill>
                  <a:schemeClr val="dk1"/>
                </a:solidFill>
              </a:rPr>
              <a:t>The DSR is completely new and using that could simplify working with new data sources</a:t>
            </a:r>
          </a:p>
          <a:p>
            <a:pPr marL="203200" lvl="0" indent="0" rtl="0">
              <a:lnSpc>
                <a:spcPct val="150000"/>
              </a:lnSpc>
              <a:spcBef>
                <a:spcPts val="200"/>
              </a:spcBef>
              <a:spcAft>
                <a:spcPts val="700"/>
              </a:spcAft>
              <a:buClr>
                <a:schemeClr val="dk1"/>
              </a:buClr>
              <a:buFont typeface="Arial"/>
              <a:buNone/>
            </a:pPr>
            <a:endParaRPr sz="1000">
              <a:solidFill>
                <a:schemeClr val="dk1"/>
              </a:solidFill>
            </a:endParaRPr>
          </a:p>
          <a:p>
            <a:pPr>
              <a:spcBef>
                <a:spcPts val="0"/>
              </a:spcBef>
              <a:buNone/>
            </a:pPr>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UC2 Giovanni</a:t>
            </a:r>
          </a:p>
        </p:txBody>
      </p:sp>
      <p:sp>
        <p:nvSpPr>
          <p:cNvPr id="113" name="Shape 11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203200" lvl="0" indent="0" rtl="0">
              <a:lnSpc>
                <a:spcPct val="150000"/>
              </a:lnSpc>
              <a:spcBef>
                <a:spcPts val="200"/>
              </a:spcBef>
              <a:spcAft>
                <a:spcPts val="700"/>
              </a:spcAft>
              <a:buClr>
                <a:schemeClr val="dk1"/>
              </a:buClr>
              <a:buSzPct val="78571"/>
              <a:buFont typeface="Arial"/>
              <a:buNone/>
            </a:pPr>
            <a:r>
              <a:rPr lang="en" sz="1400">
                <a:solidFill>
                  <a:schemeClr val="dk1"/>
                </a:solidFill>
              </a:rPr>
              <a:t>Giovanni (</a:t>
            </a:r>
            <a:r>
              <a:rPr lang="en" sz="1400">
                <a:solidFill>
                  <a:srgbClr val="3366BB"/>
                </a:solidFill>
                <a:hlinkClick r:id="rId3"/>
              </a:rPr>
              <a:t>http://giovanni.gsfc.nasa.gov/giovanni/</a:t>
            </a:r>
            <a:r>
              <a:rPr lang="en" sz="1400">
                <a:solidFill>
                  <a:schemeClr val="dk1"/>
                </a:solidFill>
              </a:rPr>
              <a:t>) provides data exploration capabilities for datasets from GES DISC as well as a few select other providers. Data are acquired from servers via OPeNDAP, saved as netCDF/CF1, which is the Giovanni internal standard. This allows the deployment of many netCDF-capable tools for analysis and data manipulation purposes.</a:t>
            </a:r>
          </a:p>
          <a:p>
            <a:pPr marL="457200" lvl="0" indent="-317500" rtl="0">
              <a:lnSpc>
                <a:spcPct val="150000"/>
              </a:lnSpc>
              <a:spcBef>
                <a:spcPts val="200"/>
              </a:spcBef>
              <a:spcAft>
                <a:spcPts val="700"/>
              </a:spcAft>
              <a:buClr>
                <a:schemeClr val="dk1"/>
              </a:buClr>
              <a:buSzPct val="100000"/>
              <a:buFont typeface="Arial"/>
              <a:buChar char="●"/>
            </a:pPr>
            <a:r>
              <a:rPr lang="en" sz="1400">
                <a:solidFill>
                  <a:schemeClr val="dk1"/>
                </a:solidFill>
              </a:rPr>
              <a:t>Wait for netCDF-C to support DAP4</a:t>
            </a:r>
          </a:p>
          <a:p>
            <a:pPr marL="457200" lvl="0" indent="-317500" rtl="0">
              <a:lnSpc>
                <a:spcPct val="150000"/>
              </a:lnSpc>
              <a:spcBef>
                <a:spcPts val="200"/>
              </a:spcBef>
              <a:spcAft>
                <a:spcPts val="700"/>
              </a:spcAft>
              <a:buClr>
                <a:schemeClr val="dk1"/>
              </a:buClr>
              <a:buSzPct val="100000"/>
              <a:buFont typeface="Arial"/>
              <a:buChar char="●"/>
            </a:pPr>
            <a:r>
              <a:rPr lang="en" sz="1400">
                <a:solidFill>
                  <a:schemeClr val="dk1"/>
                </a:solidFill>
              </a:rPr>
              <a:t>NCO already supports netCDF enhanced data model (not sequences)</a:t>
            </a:r>
          </a:p>
          <a:p>
            <a:pPr marL="914400" lvl="1" indent="-317500" rtl="0">
              <a:lnSpc>
                <a:spcPct val="150000"/>
              </a:lnSpc>
              <a:spcBef>
                <a:spcPts val="200"/>
              </a:spcBef>
              <a:spcAft>
                <a:spcPts val="700"/>
              </a:spcAft>
              <a:buClr>
                <a:schemeClr val="dk1"/>
              </a:buClr>
              <a:buSzPct val="100000"/>
              <a:buFont typeface="Courier New"/>
              <a:buChar char="o"/>
            </a:pPr>
            <a:r>
              <a:rPr lang="en" sz="1400">
                <a:solidFill>
                  <a:schemeClr val="dk1"/>
                </a:solidFill>
              </a:rPr>
              <a:t>Should work without change on any dataset not containing sequences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UC3 MapServer vrt files</a:t>
            </a:r>
          </a:p>
        </p:txBody>
      </p:sp>
      <p:sp>
        <p:nvSpPr>
          <p:cNvPr id="119" name="Shape 119"/>
          <p:cNvSpPr txBox="1">
            <a:spLocks noGrp="1"/>
          </p:cNvSpPr>
          <p:nvPr>
            <p:ph type="body" idx="1"/>
          </p:nvPr>
        </p:nvSpPr>
        <p:spPr>
          <a:xfrm>
            <a:off x="457200" y="1520424"/>
            <a:ext cx="8229600" cy="3465299"/>
          </a:xfrm>
          <a:prstGeom prst="rect">
            <a:avLst/>
          </a:prstGeom>
        </p:spPr>
        <p:txBody>
          <a:bodyPr lIns="91425" tIns="91425" rIns="91425" bIns="91425" anchor="t" anchorCtr="0">
            <a:noAutofit/>
          </a:bodyPr>
          <a:lstStyle/>
          <a:p>
            <a:pPr rtl="0">
              <a:spcBef>
                <a:spcPts val="0"/>
              </a:spcBef>
              <a:buNone/>
            </a:pPr>
            <a:r>
              <a:rPr lang="en" sz="1400"/>
              <a:t>MapServer provides </a:t>
            </a:r>
            <a:r>
              <a:rPr lang="en" sz="1400">
                <a:solidFill>
                  <a:schemeClr val="dk1"/>
                </a:solidFill>
              </a:rPr>
              <a:t>WMS services for GES DISC data. Rather than site individual instances on each data server, we use the .vrt (Virtual files) capability in MapServer to set up the OPeNDAP connections needed to acquire data for the MapServer.</a:t>
            </a:r>
          </a:p>
          <a:p>
            <a:pPr rtl="0">
              <a:spcBef>
                <a:spcPts val="0"/>
              </a:spcBef>
              <a:buNone/>
            </a:pPr>
            <a:endParaRPr sz="1400">
              <a:solidFill>
                <a:schemeClr val="dk1"/>
              </a:solidFill>
            </a:endParaRPr>
          </a:p>
          <a:p>
            <a:pPr marL="457200" lvl="0" indent="-317500" rtl="0">
              <a:spcBef>
                <a:spcPts val="0"/>
              </a:spcBef>
              <a:buClr>
                <a:schemeClr val="dk2"/>
              </a:buClr>
              <a:buSzPct val="100000"/>
              <a:buFont typeface="Arial"/>
              <a:buChar char="●"/>
            </a:pPr>
            <a:r>
              <a:rPr lang="en" sz="1400">
                <a:solidFill>
                  <a:schemeClr val="dk1"/>
                </a:solidFill>
              </a:rPr>
              <a:t>This will depend on GDAL updating to support DAP4 - not currently planned, but also not overwhelmingly hard - there is an active user community for GDAL and it may update the 'DAP' driver. The code currently uses libdap (C++) which supports DAP4.</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UC4 NcML</a:t>
            </a:r>
          </a:p>
        </p:txBody>
      </p:sp>
      <p:sp>
        <p:nvSpPr>
          <p:cNvPr id="125" name="Shape 125"/>
          <p:cNvSpPr txBox="1">
            <a:spLocks noGrp="1"/>
          </p:cNvSpPr>
          <p:nvPr>
            <p:ph type="body" idx="1"/>
          </p:nvPr>
        </p:nvSpPr>
        <p:spPr>
          <a:xfrm>
            <a:off x="457200" y="1448499"/>
            <a:ext cx="8229600" cy="3465299"/>
          </a:xfrm>
          <a:prstGeom prst="rect">
            <a:avLst/>
          </a:prstGeom>
        </p:spPr>
        <p:txBody>
          <a:bodyPr lIns="91425" tIns="91425" rIns="91425" bIns="91425" anchor="t" anchorCtr="0">
            <a:noAutofit/>
          </a:bodyPr>
          <a:lstStyle/>
          <a:p>
            <a:pPr rtl="0">
              <a:spcBef>
                <a:spcPts val="0"/>
              </a:spcBef>
              <a:buNone/>
            </a:pPr>
            <a:r>
              <a:rPr lang="en" sz="1400">
                <a:solidFill>
                  <a:schemeClr val="dk1"/>
                </a:solidFill>
              </a:rPr>
              <a:t>We are currently experimenting with the NcML aggregation capability to see if it is feasible to offer the ability to generate time series at a point using just Hyrax and the NcML handler.</a:t>
            </a:r>
          </a:p>
          <a:p>
            <a:pPr rtl="0">
              <a:spcBef>
                <a:spcPts val="0"/>
              </a:spcBef>
              <a:buNone/>
            </a:pPr>
            <a:endParaRPr sz="1400">
              <a:solidFill>
                <a:schemeClr val="dk1"/>
              </a:solidFill>
            </a:endParaRPr>
          </a:p>
          <a:p>
            <a:pPr marL="457200" lvl="0" indent="-317500" rtl="0">
              <a:spcBef>
                <a:spcPts val="0"/>
              </a:spcBef>
              <a:buClr>
                <a:schemeClr val="dk1"/>
              </a:buClr>
              <a:buSzPct val="100000"/>
              <a:buFont typeface="Arial"/>
              <a:buChar char="●"/>
            </a:pPr>
            <a:r>
              <a:rPr lang="en" sz="1400">
                <a:solidFill>
                  <a:schemeClr val="dk1"/>
                </a:solidFill>
              </a:rPr>
              <a:t>The NcML handler in Hyrax will need modifications to work with DAP4. This may take significant effort since the NcML software is moderately complex.</a:t>
            </a:r>
          </a:p>
          <a:p>
            <a:pPr marL="457200" lvl="0" indent="-317500" rtl="0">
              <a:spcBef>
                <a:spcPts val="0"/>
              </a:spcBef>
              <a:buClr>
                <a:schemeClr val="dk1"/>
              </a:buClr>
              <a:buSzPct val="100000"/>
              <a:buFont typeface="Arial"/>
              <a:buChar char="●"/>
            </a:pPr>
            <a:r>
              <a:rPr lang="en" sz="1400">
                <a:solidFill>
                  <a:schemeClr val="dk1"/>
                </a:solidFill>
              </a:rPr>
              <a:t>Complicating the above, Unidata may drop support for NcML aggregation</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UC5 Sequence filtering</a:t>
            </a:r>
          </a:p>
        </p:txBody>
      </p:sp>
      <p:sp>
        <p:nvSpPr>
          <p:cNvPr id="131" name="Shape 13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sz="1400"/>
              <a:t>We have code that filters sequences</a:t>
            </a:r>
          </a:p>
          <a:p>
            <a:pPr rtl="0">
              <a:spcBef>
                <a:spcPts val="0"/>
              </a:spcBef>
              <a:buNone/>
            </a:pPr>
            <a:endParaRPr sz="1400"/>
          </a:p>
          <a:p>
            <a:pPr marL="457200" lvl="0" indent="-317500" rtl="0">
              <a:spcBef>
                <a:spcPts val="0"/>
              </a:spcBef>
              <a:buClr>
                <a:schemeClr val="dk2"/>
              </a:buClr>
              <a:buSzPct val="100000"/>
              <a:buFont typeface="Arial"/>
              <a:buChar char="●"/>
            </a:pPr>
            <a:r>
              <a:rPr lang="en" sz="1400"/>
              <a:t>The syntax for filtering sequences has changed, but not much</a:t>
            </a:r>
          </a:p>
          <a:p>
            <a:pPr marL="457200" lvl="0" indent="-317500" rtl="0">
              <a:spcBef>
                <a:spcPts val="0"/>
              </a:spcBef>
              <a:buClr>
                <a:schemeClr val="dk2"/>
              </a:buClr>
              <a:buSzPct val="100000"/>
              <a:buFont typeface="Arial"/>
              <a:buChar char="●"/>
            </a:pPr>
            <a:r>
              <a:rPr lang="en" sz="1400"/>
              <a:t>The old syntax: Given a Sequence 's' the old (DAP2) filter is 's.time, s.lat, s.lon, s.sst &amp; s.lat&gt;10 &amp; s.lon&lt;20'</a:t>
            </a:r>
          </a:p>
          <a:p>
            <a:pPr marL="457200" lvl="0" indent="-317500" rtl="0">
              <a:spcBef>
                <a:spcPts val="0"/>
              </a:spcBef>
              <a:buClr>
                <a:schemeClr val="dk2"/>
              </a:buClr>
              <a:buSzPct val="100000"/>
              <a:buFont typeface="Arial"/>
              <a:buChar char="●"/>
            </a:pPr>
            <a:r>
              <a:rPr lang="en" sz="1400"/>
              <a:t>The new (DAP4) syntax is:  </a:t>
            </a:r>
          </a:p>
          <a:p>
            <a:pPr marL="914400" lvl="1" indent="-317500" rtl="0">
              <a:spcBef>
                <a:spcPts val="0"/>
              </a:spcBef>
              <a:buClr>
                <a:schemeClr val="dk2"/>
              </a:buClr>
              <a:buSzPct val="100000"/>
              <a:buFont typeface="Courier New"/>
              <a:buChar char="o"/>
            </a:pPr>
            <a:r>
              <a:rPr lang="en" sz="1400"/>
              <a:t>'d4ce = /s | lat&gt;10, lon&lt;20' or </a:t>
            </a:r>
          </a:p>
          <a:p>
            <a:pPr marL="914400" lvl="1" indent="-317500" rtl="0">
              <a:spcBef>
                <a:spcPts val="0"/>
              </a:spcBef>
              <a:buClr>
                <a:schemeClr val="dk2"/>
              </a:buClr>
              <a:buSzPct val="100000"/>
              <a:buFont typeface="Courier New"/>
              <a:buChar char="o"/>
            </a:pPr>
            <a:r>
              <a:rPr lang="en" sz="1400"/>
              <a:t>'d4ce = /s.time; /s.lat; /s.lon; /s.sst | lat&gt;10, lon&lt;20' or</a:t>
            </a:r>
          </a:p>
          <a:p>
            <a:pPr marL="914400" lvl="1" indent="-317500" rtl="0">
              <a:spcBef>
                <a:spcPts val="0"/>
              </a:spcBef>
              <a:buClr>
                <a:schemeClr val="dk2"/>
              </a:buClr>
              <a:buSzPct val="100000"/>
              <a:buFont typeface="Courier New"/>
              <a:buChar char="o"/>
            </a:pPr>
            <a:r>
              <a:rPr lang="en" sz="1400"/>
              <a:t>'d4ce = /s.{time;llat;lon;sst} | lat&gt;10, lon&lt;20'</a:t>
            </a:r>
          </a:p>
          <a:p>
            <a:pPr marL="457200" lvl="0" indent="-317500" rtl="0">
              <a:spcBef>
                <a:spcPts val="0"/>
              </a:spcBef>
              <a:buClr>
                <a:schemeClr val="dk2"/>
              </a:buClr>
              <a:buSzPct val="100000"/>
              <a:buFont typeface="Arial"/>
              <a:buChar char="●"/>
            </a:pPr>
            <a:r>
              <a:rPr lang="en" sz="1400"/>
              <a:t>Note that the new syntax does not use '&amp;' so we can use the query string of the URL as per the IETF specification</a:t>
            </a:r>
          </a:p>
          <a:p>
            <a:pPr marL="457200" lvl="0" indent="-317500" rtl="0">
              <a:spcBef>
                <a:spcPts val="0"/>
              </a:spcBef>
              <a:buClr>
                <a:schemeClr val="dk2"/>
              </a:buClr>
              <a:buSzPct val="100000"/>
              <a:buFont typeface="Arial"/>
              <a:buChar char="●"/>
            </a:pPr>
            <a:r>
              <a:rPr lang="en" sz="1400"/>
              <a:t>We can ask for two Sequences and provide separate filters for both: </a:t>
            </a:r>
          </a:p>
          <a:p>
            <a:pPr marL="914400" lvl="1" indent="-317500">
              <a:spcBef>
                <a:spcPts val="0"/>
              </a:spcBef>
              <a:buClr>
                <a:schemeClr val="dk2"/>
              </a:buClr>
              <a:buSzPct val="100000"/>
              <a:buFont typeface="Courier New"/>
              <a:buChar char="o"/>
            </a:pPr>
            <a:r>
              <a:rPr lang="en" sz="1400"/>
              <a:t>'d4ce = \s1 | lat &gt;10, lat &lt; 20; \s2{time,sst} | lon &gt;-80, lon &lt;-20</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UC6 Using netCDF-C</a:t>
            </a:r>
          </a:p>
        </p:txBody>
      </p:sp>
      <p:sp>
        <p:nvSpPr>
          <p:cNvPr id="137" name="Shape 13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sz="2400"/>
              <a:t>My client application uses the netCDF-C library for OPeNDAP access.</a:t>
            </a:r>
          </a:p>
          <a:p>
            <a:pPr marL="457200" lvl="0" indent="-342900" rtl="0">
              <a:spcBef>
                <a:spcPts val="0"/>
              </a:spcBef>
              <a:buClr>
                <a:schemeClr val="dk2"/>
              </a:buClr>
              <a:buSzPct val="100000"/>
              <a:buFont typeface="Arial"/>
              <a:buChar char="●"/>
            </a:pPr>
            <a:r>
              <a:rPr lang="en" sz="1800"/>
              <a:t>Wait for netCDF-C to support DAP4	</a:t>
            </a:r>
          </a:p>
          <a:p>
            <a:pPr marL="457200" lvl="0" indent="-342900" rtl="0">
              <a:spcBef>
                <a:spcPts val="0"/>
              </a:spcBef>
              <a:buClr>
                <a:schemeClr val="dk2"/>
              </a:buClr>
              <a:buSzPct val="100000"/>
              <a:buFont typeface="Arial"/>
              <a:buChar char="●"/>
            </a:pPr>
            <a:r>
              <a:rPr lang="en" sz="1800"/>
              <a:t>Needed changes depend on how netCDF-C is used and on the structure of the dataset being accessed</a:t>
            </a:r>
          </a:p>
          <a:p>
            <a:pPr marL="914400" lvl="1" indent="-342900" rtl="0">
              <a:spcBef>
                <a:spcPts val="0"/>
              </a:spcBef>
              <a:buClr>
                <a:schemeClr val="dk2"/>
              </a:buClr>
              <a:buSzPct val="100000"/>
              <a:buFont typeface="Courier New"/>
              <a:buChar char="o"/>
            </a:pPr>
            <a:r>
              <a:rPr lang="en" sz="1800"/>
              <a:t>If dataset is recognized by netCDF-C as a classic model dataset:</a:t>
            </a:r>
          </a:p>
          <a:p>
            <a:pPr marL="1371600" lvl="2" indent="-342900" rtl="0">
              <a:spcBef>
                <a:spcPts val="0"/>
              </a:spcBef>
              <a:buClr>
                <a:schemeClr val="dk2"/>
              </a:buClr>
              <a:buSzPct val="100000"/>
              <a:buFont typeface="Wingdings"/>
              <a:buChar char="§"/>
            </a:pPr>
            <a:r>
              <a:rPr lang="en" sz="1800"/>
              <a:t>Don’t need to change anything!</a:t>
            </a:r>
          </a:p>
          <a:p>
            <a:pPr marL="914400" lvl="1" indent="-342900" rtl="0">
              <a:spcBef>
                <a:spcPts val="0"/>
              </a:spcBef>
              <a:buClr>
                <a:schemeClr val="dk2"/>
              </a:buClr>
              <a:buSzPct val="100000"/>
              <a:buFont typeface="Courier New"/>
              <a:buChar char="o"/>
            </a:pPr>
            <a:r>
              <a:rPr lang="en" sz="1800"/>
              <a:t>If dataset is recognized by netCDF-C as an enhanced model dataset</a:t>
            </a:r>
          </a:p>
          <a:p>
            <a:pPr marL="1371600" lvl="2" indent="-342900" rtl="0">
              <a:spcBef>
                <a:spcPts val="0"/>
              </a:spcBef>
              <a:buClr>
                <a:schemeClr val="dk2"/>
              </a:buClr>
              <a:buSzPct val="100000"/>
              <a:buFont typeface="Wingdings"/>
              <a:buChar char="§"/>
            </a:pPr>
            <a:r>
              <a:rPr lang="en" sz="1800"/>
              <a:t>No change if client understands enhance data model</a:t>
            </a:r>
          </a:p>
          <a:p>
            <a:pPr marL="1371600" lvl="2" indent="-342900" rtl="0">
              <a:spcBef>
                <a:spcPts val="0"/>
              </a:spcBef>
              <a:buClr>
                <a:schemeClr val="dk2"/>
              </a:buClr>
              <a:buSzPct val="100000"/>
              <a:buFont typeface="Wingdings"/>
              <a:buChar char="§"/>
            </a:pPr>
            <a:r>
              <a:rPr lang="en" sz="1800"/>
              <a:t>Otherwise, need to update for enhanced data model.</a:t>
            </a:r>
          </a:p>
          <a:p>
            <a:pPr marL="914400" lvl="1" indent="-342900" rtl="0">
              <a:spcBef>
                <a:spcPts val="0"/>
              </a:spcBef>
              <a:buClr>
                <a:schemeClr val="dk2"/>
              </a:buClr>
              <a:buSzPct val="100000"/>
              <a:buFont typeface="Courier New"/>
              <a:buChar char="o"/>
            </a:pPr>
            <a:r>
              <a:rPr lang="en" sz="1800"/>
              <a:t>DAP4 sequence filtering is not yet supported in netCDF-C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Motivation</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Long-standing goal to correct flaws in DAP2</a:t>
            </a:r>
          </a:p>
          <a:p>
            <a:pPr marL="914400" lvl="1" indent="-381000" rtl="0">
              <a:spcBef>
                <a:spcPts val="0"/>
              </a:spcBef>
              <a:buClr>
                <a:schemeClr val="dk2"/>
              </a:buClr>
              <a:buSzPct val="80000"/>
              <a:buFont typeface="Courier New"/>
              <a:buChar char="o"/>
            </a:pPr>
            <a:r>
              <a:rPr lang="en"/>
              <a:t>Sequence constraints ill defined</a:t>
            </a:r>
          </a:p>
          <a:p>
            <a:pPr marL="914400" lvl="1" indent="-381000" rtl="0">
              <a:spcBef>
                <a:spcPts val="0"/>
              </a:spcBef>
              <a:buClr>
                <a:schemeClr val="dk2"/>
              </a:buClr>
              <a:buSzPct val="80000"/>
              <a:buFont typeface="Courier New"/>
              <a:buChar char="o"/>
            </a:pPr>
            <a:r>
              <a:rPr lang="en"/>
              <a:t>Support for curvilinear grids lacking</a:t>
            </a:r>
          </a:p>
          <a:p>
            <a:pPr marL="457200" lvl="0" indent="-419100" rtl="0">
              <a:spcBef>
                <a:spcPts val="0"/>
              </a:spcBef>
              <a:buClr>
                <a:schemeClr val="dk2"/>
              </a:buClr>
              <a:buSzPct val="100000"/>
              <a:buFont typeface="Arial"/>
              <a:buChar char="●"/>
            </a:pPr>
            <a:r>
              <a:rPr lang="en"/>
              <a:t>Other related technology has advanced</a:t>
            </a:r>
          </a:p>
          <a:p>
            <a:pPr marL="914400" lvl="1" indent="-381000" rtl="0">
              <a:spcBef>
                <a:spcPts val="0"/>
              </a:spcBef>
              <a:buClr>
                <a:schemeClr val="dk2"/>
              </a:buClr>
              <a:buSzPct val="80000"/>
              <a:buFont typeface="Courier New"/>
              <a:buChar char="o"/>
            </a:pPr>
            <a:r>
              <a:rPr lang="en"/>
              <a:t>Groups in HDF5 &amp; NetCDF4</a:t>
            </a:r>
          </a:p>
          <a:p>
            <a:pPr marL="914400" lvl="1" indent="-381000" rtl="0">
              <a:spcBef>
                <a:spcPts val="0"/>
              </a:spcBef>
              <a:buClr>
                <a:schemeClr val="dk2"/>
              </a:buClr>
              <a:buSzPct val="80000"/>
              <a:buFont typeface="Courier New"/>
              <a:buChar char="o"/>
            </a:pPr>
            <a:r>
              <a:rPr lang="en"/>
              <a:t>CDM Shared dimensions</a:t>
            </a:r>
          </a:p>
          <a:p>
            <a:pPr marL="457200" lvl="0" indent="-419100" rtl="0">
              <a:spcBef>
                <a:spcPts val="0"/>
              </a:spcBef>
              <a:buClr>
                <a:schemeClr val="dk2"/>
              </a:buClr>
              <a:buSzPct val="100000"/>
              <a:buFont typeface="Arial"/>
              <a:buChar char="●"/>
            </a:pPr>
            <a:r>
              <a:rPr lang="en"/>
              <a:t>Web Services now pervasive</a:t>
            </a:r>
          </a:p>
          <a:p>
            <a:pPr marL="914400" lvl="1" indent="-381000" rtl="0">
              <a:spcBef>
                <a:spcPts val="0"/>
              </a:spcBef>
              <a:buClr>
                <a:schemeClr val="dk2"/>
              </a:buClr>
              <a:buSzPct val="80000"/>
              <a:buFont typeface="Courier New"/>
              <a:buChar char="o"/>
            </a:pPr>
            <a:r>
              <a:rPr lang="en"/>
              <a:t>leverage this to increase DAP's usefulness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Goals</a:t>
            </a:r>
          </a:p>
        </p:txBody>
      </p:sp>
      <p:sp>
        <p:nvSpPr>
          <p:cNvPr id="41" name="Shape 4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Define DAP4 </a:t>
            </a:r>
          </a:p>
          <a:p>
            <a:pPr marL="914400" lvl="1" indent="-381000" rtl="0">
              <a:spcBef>
                <a:spcPts val="0"/>
              </a:spcBef>
              <a:buClr>
                <a:schemeClr val="dk2"/>
              </a:buClr>
              <a:buSzPct val="80000"/>
              <a:buFont typeface="Courier New"/>
              <a:buChar char="o"/>
            </a:pPr>
            <a:r>
              <a:rPr lang="en"/>
              <a:t>Data model</a:t>
            </a:r>
          </a:p>
          <a:p>
            <a:pPr marL="914400" lvl="1" indent="-381000" rtl="0">
              <a:spcBef>
                <a:spcPts val="0"/>
              </a:spcBef>
              <a:buClr>
                <a:schemeClr val="dk2"/>
              </a:buClr>
              <a:buSzPct val="80000"/>
              <a:buFont typeface="Courier New"/>
              <a:buChar char="o"/>
            </a:pPr>
            <a:r>
              <a:rPr lang="en"/>
              <a:t>Web services</a:t>
            </a:r>
          </a:p>
          <a:p>
            <a:pPr marL="914400" lvl="1" indent="-381000" rtl="0">
              <a:spcBef>
                <a:spcPts val="0"/>
              </a:spcBef>
              <a:buClr>
                <a:schemeClr val="dk2"/>
              </a:buClr>
              <a:buSzPct val="80000"/>
              <a:buFont typeface="Courier New"/>
              <a:buChar char="o"/>
            </a:pPr>
            <a:r>
              <a:rPr lang="en"/>
              <a:t>Extensible</a:t>
            </a:r>
          </a:p>
          <a:p>
            <a:pPr marL="457200" lvl="0" indent="-419100" rtl="0">
              <a:spcBef>
                <a:spcPts val="0"/>
              </a:spcBef>
              <a:buClr>
                <a:schemeClr val="dk2"/>
              </a:buClr>
              <a:buSzPct val="100000"/>
              <a:buFont typeface="Arial"/>
              <a:buChar char="●"/>
            </a:pPr>
            <a:r>
              <a:rPr lang="en"/>
              <a:t>Publish specification</a:t>
            </a:r>
          </a:p>
          <a:p>
            <a:pPr marL="457200" lvl="0" indent="-419100" rtl="0">
              <a:spcBef>
                <a:spcPts val="0"/>
              </a:spcBef>
              <a:buClr>
                <a:schemeClr val="dk2"/>
              </a:buClr>
              <a:buSzPct val="100000"/>
              <a:buFont typeface="Arial"/>
              <a:buChar char="●"/>
            </a:pPr>
            <a:r>
              <a:rPr lang="en"/>
              <a:t>Release two servers</a:t>
            </a:r>
          </a:p>
          <a:p>
            <a:pPr marL="457200" lvl="0" indent="-419100">
              <a:spcBef>
                <a:spcPts val="0"/>
              </a:spcBef>
              <a:buClr>
                <a:schemeClr val="dk2"/>
              </a:buClr>
              <a:buSzPct val="100000"/>
              <a:buFont typeface="Arial"/>
              <a:buChar char="●"/>
            </a:pPr>
            <a:r>
              <a:rPr lang="en"/>
              <a:t>Release two clients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DAP4 Specification</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a:t>Volume 1: Data Model and Constraints</a:t>
            </a:r>
          </a:p>
          <a:p>
            <a:pPr rtl="0">
              <a:spcBef>
                <a:spcPts val="0"/>
              </a:spcBef>
              <a:buNone/>
            </a:pPr>
            <a:r>
              <a:rPr lang="en"/>
              <a:t>Volume 2: Web Services</a:t>
            </a:r>
          </a:p>
          <a:p>
            <a:pPr rtl="0">
              <a:spcBef>
                <a:spcPts val="0"/>
              </a:spcBef>
              <a:buNone/>
            </a:pPr>
            <a:r>
              <a:rPr lang="en"/>
              <a:t>Extensions:</a:t>
            </a:r>
          </a:p>
          <a:p>
            <a:pPr marL="457200" lvl="0" indent="-419100" rtl="0">
              <a:spcBef>
                <a:spcPts val="0"/>
              </a:spcBef>
              <a:buClr>
                <a:schemeClr val="dk2"/>
              </a:buClr>
              <a:buSzPct val="100000"/>
              <a:buFont typeface="Arial"/>
              <a:buChar char="●"/>
            </a:pPr>
            <a:r>
              <a:rPr lang="en"/>
              <a:t>CSV/Text (aka ASCII) data response*</a:t>
            </a:r>
          </a:p>
          <a:p>
            <a:pPr marL="457200" lvl="0" indent="-419100" rtl="0">
              <a:spcBef>
                <a:spcPts val="0"/>
              </a:spcBef>
              <a:buClr>
                <a:schemeClr val="dk2"/>
              </a:buClr>
              <a:buSzPct val="100000"/>
              <a:buFont typeface="Arial"/>
              <a:buChar char="●"/>
            </a:pPr>
            <a:r>
              <a:rPr lang="en"/>
              <a:t>NetCDF data response*</a:t>
            </a:r>
          </a:p>
          <a:p>
            <a:pPr marL="457200" lvl="0" indent="-419100" rtl="0">
              <a:spcBef>
                <a:spcPts val="0"/>
              </a:spcBef>
              <a:buClr>
                <a:schemeClr val="dk2"/>
              </a:buClr>
              <a:buSzPct val="100000"/>
              <a:buFont typeface="Arial"/>
              <a:buChar char="●"/>
            </a:pPr>
            <a:r>
              <a:rPr lang="en"/>
              <a:t>JSON responses*</a:t>
            </a:r>
          </a:p>
          <a:p>
            <a:pPr marL="457200" lvl="0" indent="-419100">
              <a:spcBef>
                <a:spcPts val="0"/>
              </a:spcBef>
              <a:buClr>
                <a:schemeClr val="dk2"/>
              </a:buClr>
              <a:buSzPct val="100000"/>
              <a:buFont typeface="Arial"/>
              <a:buChar char="●"/>
            </a:pPr>
            <a:r>
              <a:rPr lang="en"/>
              <a:t>Asynchronous response</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DAP4 Data Model</a:t>
            </a:r>
          </a:p>
        </p:txBody>
      </p:sp>
      <p:sp>
        <p:nvSpPr>
          <p:cNvPr id="53" name="Shape 5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lnSpc>
                <a:spcPct val="115000"/>
              </a:lnSpc>
              <a:spcBef>
                <a:spcPts val="700"/>
              </a:spcBef>
              <a:buClr>
                <a:schemeClr val="dk2"/>
              </a:buClr>
              <a:buSzPct val="100000"/>
              <a:buFont typeface="Arial"/>
              <a:buChar char="●"/>
            </a:pPr>
            <a:r>
              <a:rPr lang="en" sz="2400">
                <a:solidFill>
                  <a:schemeClr val="dk1"/>
                </a:solidFill>
                <a:latin typeface="Calibri"/>
                <a:ea typeface="Calibri"/>
                <a:cs typeface="Calibri"/>
                <a:sym typeface="Calibri"/>
              </a:rPr>
              <a:t>Coverages: Replace Grids with a more general model: Arrays, shared dimensions and maps</a:t>
            </a:r>
          </a:p>
          <a:p>
            <a:pPr marL="914400" lvl="1" indent="-342900" rtl="0">
              <a:lnSpc>
                <a:spcPct val="115000"/>
              </a:lnSpc>
              <a:spcBef>
                <a:spcPts val="0"/>
              </a:spcBef>
              <a:buClr>
                <a:schemeClr val="dk2"/>
              </a:buClr>
              <a:buSzPct val="100000"/>
              <a:buFont typeface="Courier New"/>
              <a:buChar char="o"/>
            </a:pPr>
            <a:r>
              <a:rPr lang="en" sz="1800">
                <a:solidFill>
                  <a:schemeClr val="dk1"/>
                </a:solidFill>
                <a:latin typeface="Calibri"/>
                <a:ea typeface="Calibri"/>
                <a:cs typeface="Calibri"/>
                <a:sym typeface="Calibri"/>
              </a:rPr>
              <a:t>‘Coverage’ is slang for ‘discrete coverage’ (cf OGC)</a:t>
            </a:r>
          </a:p>
          <a:p>
            <a:pPr marL="914400" lvl="1" indent="-342900" rtl="0">
              <a:lnSpc>
                <a:spcPct val="115000"/>
              </a:lnSpc>
              <a:spcBef>
                <a:spcPts val="0"/>
              </a:spcBef>
              <a:buClr>
                <a:schemeClr val="dk2"/>
              </a:buClr>
              <a:buSzPct val="100000"/>
              <a:buFont typeface="Courier New"/>
              <a:buChar char="o"/>
            </a:pPr>
            <a:r>
              <a:rPr lang="en" sz="1800">
                <a:solidFill>
                  <a:schemeClr val="dk1"/>
                </a:solidFill>
                <a:latin typeface="Calibri"/>
                <a:ea typeface="Calibri"/>
                <a:cs typeface="Calibri"/>
                <a:sym typeface="Calibri"/>
              </a:rPr>
              <a:t>Maps define the Domain of a discrete function</a:t>
            </a:r>
          </a:p>
          <a:p>
            <a:pPr marL="914400" lvl="1" indent="-342900" rtl="0">
              <a:lnSpc>
                <a:spcPct val="115000"/>
              </a:lnSpc>
              <a:spcBef>
                <a:spcPts val="0"/>
              </a:spcBef>
              <a:buClr>
                <a:schemeClr val="dk2"/>
              </a:buClr>
              <a:buSzPct val="100000"/>
              <a:buFont typeface="Courier New"/>
              <a:buChar char="o"/>
            </a:pPr>
            <a:r>
              <a:rPr lang="en" sz="1800">
                <a:solidFill>
                  <a:schemeClr val="dk1"/>
                </a:solidFill>
                <a:latin typeface="Calibri"/>
                <a:ea typeface="Calibri"/>
                <a:cs typeface="Calibri"/>
                <a:sym typeface="Calibri"/>
              </a:rPr>
              <a:t>The Array defines the Range</a:t>
            </a:r>
          </a:p>
          <a:p>
            <a:pPr marL="914400" lvl="1" indent="-342900" rtl="0">
              <a:lnSpc>
                <a:spcPct val="115000"/>
              </a:lnSpc>
              <a:spcBef>
                <a:spcPts val="0"/>
              </a:spcBef>
              <a:buClr>
                <a:schemeClr val="dk2"/>
              </a:buClr>
              <a:buSzPct val="100000"/>
              <a:buFont typeface="Courier New"/>
              <a:buChar char="o"/>
            </a:pPr>
            <a:r>
              <a:rPr lang="en" sz="1800">
                <a:solidFill>
                  <a:schemeClr val="dk1"/>
                </a:solidFill>
                <a:latin typeface="Calibri"/>
                <a:ea typeface="Calibri"/>
                <a:cs typeface="Calibri"/>
                <a:sym typeface="Calibri"/>
              </a:rPr>
              <a:t>Shared dimensions provide the connection between Domain and Range</a:t>
            </a:r>
          </a:p>
          <a:p>
            <a:pPr marL="457200" lvl="0" indent="-381000" rtl="0">
              <a:lnSpc>
                <a:spcPct val="115000"/>
              </a:lnSpc>
              <a:spcBef>
                <a:spcPts val="700"/>
              </a:spcBef>
              <a:buClr>
                <a:schemeClr val="dk2"/>
              </a:buClr>
              <a:buSzPct val="100000"/>
              <a:buFont typeface="Arial"/>
              <a:buChar char="●"/>
            </a:pPr>
            <a:r>
              <a:rPr lang="en" sz="2400">
                <a:solidFill>
                  <a:schemeClr val="dk1"/>
                </a:solidFill>
                <a:latin typeface="Calibri"/>
                <a:ea typeface="Calibri"/>
                <a:cs typeface="Calibri"/>
                <a:sym typeface="Calibri"/>
              </a:rPr>
              <a:t>Tabular data: Sequences (tables that ‘nest’)</a:t>
            </a:r>
          </a:p>
          <a:p>
            <a:pPr marL="457200" lvl="0" indent="-381000" rtl="0">
              <a:lnSpc>
                <a:spcPct val="115000"/>
              </a:lnSpc>
              <a:spcBef>
                <a:spcPts val="700"/>
              </a:spcBef>
              <a:buClr>
                <a:schemeClr val="dk2"/>
              </a:buClr>
              <a:buSzPct val="100000"/>
              <a:buFont typeface="Arial"/>
              <a:buChar char="●"/>
            </a:pPr>
            <a:r>
              <a:rPr lang="en" sz="2400">
                <a:solidFill>
                  <a:schemeClr val="dk1"/>
                </a:solidFill>
                <a:latin typeface="Calibri"/>
                <a:ea typeface="Calibri"/>
                <a:cs typeface="Calibri"/>
                <a:sym typeface="Calibri"/>
              </a:rPr>
              <a:t>Projection: subsetting based on data </a:t>
            </a:r>
            <a:r>
              <a:rPr lang="en" sz="2400" i="1">
                <a:solidFill>
                  <a:schemeClr val="dk1"/>
                </a:solidFill>
                <a:latin typeface="Calibri"/>
                <a:ea typeface="Calibri"/>
                <a:cs typeface="Calibri"/>
                <a:sym typeface="Calibri"/>
              </a:rPr>
              <a:t>types</a:t>
            </a:r>
          </a:p>
          <a:p>
            <a:pPr marL="457200" lvl="0" indent="-381000" rtl="0">
              <a:lnSpc>
                <a:spcPct val="115000"/>
              </a:lnSpc>
              <a:spcBef>
                <a:spcPts val="700"/>
              </a:spcBef>
              <a:buClr>
                <a:schemeClr val="dk2"/>
              </a:buClr>
              <a:buSzPct val="100000"/>
              <a:buFont typeface="Arial"/>
              <a:buChar char="●"/>
            </a:pPr>
            <a:r>
              <a:rPr lang="en" sz="2400">
                <a:solidFill>
                  <a:schemeClr val="dk1"/>
                </a:solidFill>
                <a:latin typeface="Calibri"/>
                <a:ea typeface="Calibri"/>
                <a:cs typeface="Calibri"/>
                <a:sym typeface="Calibri"/>
              </a:rPr>
              <a:t>Filters: subsetting based on </a:t>
            </a:r>
            <a:r>
              <a:rPr lang="en" sz="2400" i="1">
                <a:solidFill>
                  <a:schemeClr val="dk1"/>
                </a:solidFill>
                <a:latin typeface="Calibri"/>
                <a:ea typeface="Calibri"/>
                <a:cs typeface="Calibri"/>
                <a:sym typeface="Calibri"/>
              </a:rPr>
              <a:t>values</a:t>
            </a:r>
            <a:r>
              <a:rPr lang="en" sz="2400">
                <a:solidFill>
                  <a:schemeClr val="dk1"/>
                </a:solidFill>
                <a:latin typeface="Calibri"/>
                <a:ea typeface="Calibri"/>
                <a:cs typeface="Calibri"/>
                <a:sym typeface="Calibri"/>
              </a:rPr>
              <a:t> (Seq now; Arrays maybe?)</a:t>
            </a:r>
          </a:p>
          <a:p>
            <a:pPr>
              <a:spcBef>
                <a:spcPts val="0"/>
              </a:spcBef>
              <a:buNone/>
            </a:pPr>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DAP4 Web Service</a:t>
            </a:r>
          </a:p>
        </p:txBody>
      </p:sp>
      <p:sp>
        <p:nvSpPr>
          <p:cNvPr id="59" name="Shape 5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a:t>Design to support simple scripts</a:t>
            </a:r>
          </a:p>
          <a:p>
            <a:pPr marL="914400" lvl="1" indent="-381000" rtl="0">
              <a:spcBef>
                <a:spcPts val="0"/>
              </a:spcBef>
              <a:buClr>
                <a:schemeClr val="dk2"/>
              </a:buClr>
              <a:buSzPct val="80000"/>
              <a:buFont typeface="Courier New"/>
              <a:buChar char="o"/>
            </a:pPr>
            <a:r>
              <a:rPr lang="en"/>
              <a:t>Resource types identified by standard file extensions (“.dsr”, “.dmr”, “.dap”)</a:t>
            </a:r>
          </a:p>
          <a:p>
            <a:pPr marL="457200" lvl="0" indent="0" rtl="0">
              <a:spcBef>
                <a:spcPts val="0"/>
              </a:spcBef>
              <a:buNone/>
            </a:pPr>
            <a:endParaRPr/>
          </a:p>
          <a:p>
            <a:pPr marL="457200" lvl="0" indent="-419100" rtl="0">
              <a:spcBef>
                <a:spcPts val="0"/>
              </a:spcBef>
              <a:buClr>
                <a:schemeClr val="dk2"/>
              </a:buClr>
              <a:buSzPct val="100000"/>
              <a:buFont typeface="Arial"/>
              <a:buChar char="●"/>
            </a:pPr>
            <a:r>
              <a:rPr lang="en"/>
              <a:t>Designed with REST in mind</a:t>
            </a:r>
          </a:p>
          <a:p>
            <a:pPr marL="914400" lvl="1" indent="-381000" rtl="0">
              <a:spcBef>
                <a:spcPts val="0"/>
              </a:spcBef>
              <a:buClr>
                <a:schemeClr val="dk2"/>
              </a:buClr>
              <a:buSzPct val="80000"/>
              <a:buFont typeface="Courier New"/>
              <a:buChar char="o"/>
            </a:pPr>
            <a:r>
              <a:rPr lang="en"/>
              <a:t>Resource types identified by content negotiation</a:t>
            </a:r>
          </a:p>
          <a:p>
            <a:pPr marL="914400" lvl="1" indent="-381000" rtl="0">
              <a:spcBef>
                <a:spcPts val="0"/>
              </a:spcBef>
              <a:buClr>
                <a:schemeClr val="dk2"/>
              </a:buClr>
              <a:buSzPct val="80000"/>
              <a:buFont typeface="Courier New"/>
              <a:buChar char="o"/>
            </a:pPr>
            <a:r>
              <a:rPr lang="en"/>
              <a:t>Hypertext with links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The Services Response</a:t>
            </a:r>
          </a:p>
        </p:txBody>
      </p:sp>
      <p:sp>
        <p:nvSpPr>
          <p:cNvPr id="65" name="Shape 6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DSR: Dataset Services Response</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DSR: Dataset Services Response is the ‘service endpoint’</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This contains links to all of the other responses available from the server for a specific dataset</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A key point for/of REST</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In DAP2 the ‘base URL’ was undefined; in DAP4 the base URL for a dataset is the DSR</a:t>
            </a:r>
          </a:p>
          <a:p>
            <a:pPr>
              <a:spcBef>
                <a:spcPts val="0"/>
              </a:spcBef>
              <a:buNone/>
            </a:pPr>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Content Negotiation</a:t>
            </a:r>
          </a:p>
        </p:txBody>
      </p:sp>
      <p:sp>
        <p:nvSpPr>
          <p:cNvPr id="71" name="Shape 7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DSR provides links to all of the other responses</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However, a server must implement Content Negotiation.</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i.e., a browser asking for the DMR winds up displaying a (HTML) web interface while a smart client parses XML</a:t>
            </a:r>
          </a:p>
          <a:p>
            <a:pPr>
              <a:spcBef>
                <a:spcPts val="0"/>
              </a:spcBef>
              <a:buNone/>
            </a:pPr>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Dataset Metadata</a:t>
            </a:r>
          </a:p>
        </p:txBody>
      </p:sp>
      <p:sp>
        <p:nvSpPr>
          <p:cNvPr id="77" name="Shape 7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Called the DMR, this holds the information from DAP2's DDS &amp; DAS</a:t>
            </a:r>
          </a:p>
          <a:p>
            <a:pPr marL="457200" lvl="0" indent="-381000" rtl="0">
              <a:lnSpc>
                <a:spcPct val="115000"/>
              </a:lnSpc>
              <a:spcBef>
                <a:spcPts val="800"/>
              </a:spcBef>
              <a:buClr>
                <a:schemeClr val="dk1"/>
              </a:buClr>
              <a:buSzPct val="100000"/>
              <a:buFont typeface="Arial"/>
              <a:buChar char="●"/>
            </a:pPr>
            <a:r>
              <a:rPr lang="en" sz="2400">
                <a:solidFill>
                  <a:schemeClr val="dk1"/>
                </a:solidFill>
                <a:latin typeface="Calibri"/>
                <a:ea typeface="Calibri"/>
                <a:cs typeface="Calibri"/>
                <a:sym typeface="Calibri"/>
              </a:rPr>
              <a:t>Encoding: XML</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This response holds all of the variables and Attributes</a:t>
            </a:r>
          </a:p>
          <a:p>
            <a:pPr marL="457200" lvl="0" indent="-381000" rtl="0">
              <a:lnSpc>
                <a:spcPct val="115000"/>
              </a:lnSpc>
              <a:spcBef>
                <a:spcPts val="800"/>
              </a:spcBef>
              <a:buClr>
                <a:schemeClr val="dk2"/>
              </a:buClr>
              <a:buSzPct val="100000"/>
              <a:buFont typeface="Arial"/>
              <a:buChar char="●"/>
            </a:pPr>
            <a:r>
              <a:rPr lang="en" sz="2400">
                <a:solidFill>
                  <a:schemeClr val="dk1"/>
                </a:solidFill>
                <a:latin typeface="Calibri"/>
                <a:ea typeface="Calibri"/>
                <a:cs typeface="Calibri"/>
                <a:sym typeface="Calibri"/>
              </a:rPr>
              <a:t>This defines the environment in which the Constraint will be evaluated</a:t>
            </a:r>
          </a:p>
          <a:p>
            <a:pPr>
              <a:spcBef>
                <a:spcPts val="0"/>
              </a:spcBef>
              <a:buNone/>
            </a:pPr>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1155</Words>
  <Application>Microsoft Macintosh PowerPoint</Application>
  <PresentationFormat>On-screen Show (16:9)</PresentationFormat>
  <Paragraphs>132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modern</vt:lpstr>
      <vt:lpstr>DAP4</vt:lpstr>
      <vt:lpstr>Motivation</vt:lpstr>
      <vt:lpstr>Goals</vt:lpstr>
      <vt:lpstr>DAP4 Specification</vt:lpstr>
      <vt:lpstr>DAP4 Data Model</vt:lpstr>
      <vt:lpstr>DAP4 Web Service</vt:lpstr>
      <vt:lpstr>The Services Response</vt:lpstr>
      <vt:lpstr>Content Negotiation</vt:lpstr>
      <vt:lpstr>Dataset Metadata</vt:lpstr>
      <vt:lpstr>Data and Constraints</vt:lpstr>
      <vt:lpstr>Goals - Revisited</vt:lpstr>
      <vt:lpstr>Online Information</vt:lpstr>
      <vt:lpstr>DAP4 Adoption Use Cases</vt:lpstr>
      <vt:lpstr>UC1 Subsetter</vt:lpstr>
      <vt:lpstr>UC2 Giovanni</vt:lpstr>
      <vt:lpstr>UC3 MapServer vrt files</vt:lpstr>
      <vt:lpstr>UC4 NcML</vt:lpstr>
      <vt:lpstr>UC5 Sequence filtering</vt:lpstr>
      <vt:lpstr>UC6 Using netCDF-C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DAP4</dc:title>
  <cp:lastModifiedBy>James Gallagher</cp:lastModifiedBy>
  <cp:revision>1</cp:revision>
  <dcterms:modified xsi:type="dcterms:W3CDTF">2014-09-29T04:44:40Z</dcterms:modified>
</cp:coreProperties>
</file>